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7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83" r:id="rId18"/>
    <p:sldId id="273" r:id="rId19"/>
    <p:sldId id="274" r:id="rId20"/>
    <p:sldId id="275" r:id="rId21"/>
    <p:sldId id="276" r:id="rId22"/>
    <p:sldId id="277" r:id="rId23"/>
    <p:sldId id="278" r:id="rId24"/>
    <p:sldId id="279" r:id="rId25"/>
    <p:sldId id="280" r:id="rId26"/>
    <p:sldId id="281" r:id="rId27"/>
    <p:sldId id="282"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10" r:id="rId54"/>
    <p:sldId id="311" r:id="rId55"/>
    <p:sldId id="312" r:id="rId56"/>
    <p:sldId id="313" r:id="rId57"/>
    <p:sldId id="314" r:id="rId58"/>
    <p:sldId id="315" r:id="rId59"/>
    <p:sldId id="316" r:id="rId60"/>
    <p:sldId id="318" r:id="rId61"/>
    <p:sldId id="319" r:id="rId62"/>
    <p:sldId id="320" r:id="rId63"/>
    <p:sldId id="321" r:id="rId64"/>
    <p:sldId id="322" r:id="rId65"/>
    <p:sldId id="323" r:id="rId66"/>
    <p:sldId id="324" r:id="rId67"/>
    <p:sldId id="325" r:id="rId68"/>
    <p:sldId id="326" r:id="rId69"/>
    <p:sldId id="327" r:id="rId70"/>
    <p:sldId id="328" r:id="rId71"/>
    <p:sldId id="317" r:id="rId7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69" d="100"/>
          <a:sy n="69" d="100"/>
        </p:scale>
        <p:origin x="-1110" y="-9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B1EFF53-DF63-4A96-A160-1BC6B445C7E7}" type="datetimeFigureOut">
              <a:rPr lang="en-US" smtClean="0"/>
              <a:pPr/>
              <a:t>7/26/2016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FCA25C8-6BD0-42A3-9E51-A9F7C74AE1B1}"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endParaRPr lang="en-US" dirty="0" smtClean="0"/>
          </a:p>
        </p:txBody>
      </p:sp>
      <p:sp>
        <p:nvSpPr>
          <p:cNvPr id="4" name="Slide Number Placeholder 3"/>
          <p:cNvSpPr>
            <a:spLocks noGrp="1"/>
          </p:cNvSpPr>
          <p:nvPr>
            <p:ph type="sldNum" sz="quarter" idx="10"/>
          </p:nvPr>
        </p:nvSpPr>
        <p:spPr/>
        <p:txBody>
          <a:bodyPr/>
          <a:lstStyle/>
          <a:p>
            <a:fld id="{F215DE69-1804-4252-ACC4-3CB2491EFF2B}" type="slidenum">
              <a:rPr lang="en-US" smtClean="0"/>
              <a:pPr/>
              <a:t>1</a:t>
            </a:fld>
            <a:endParaRPr lang="en-US"/>
          </a:p>
        </p:txBody>
      </p:sp>
    </p:spTree>
    <p:extLst>
      <p:ext uri="{BB962C8B-B14F-4D97-AF65-F5344CB8AC3E}">
        <p14:creationId xmlns:p14="http://schemas.microsoft.com/office/powerpoint/2010/main" xmlns="" val="37242642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endParaRPr lang="en-US" dirty="0" smtClean="0"/>
          </a:p>
        </p:txBody>
      </p:sp>
      <p:sp>
        <p:nvSpPr>
          <p:cNvPr id="4" name="Slide Number Placeholder 3"/>
          <p:cNvSpPr>
            <a:spLocks noGrp="1"/>
          </p:cNvSpPr>
          <p:nvPr>
            <p:ph type="sldNum" sz="quarter" idx="10"/>
          </p:nvPr>
        </p:nvSpPr>
        <p:spPr/>
        <p:txBody>
          <a:bodyPr/>
          <a:lstStyle/>
          <a:p>
            <a:fld id="{F215DE69-1804-4252-ACC4-3CB2491EFF2B}" type="slidenum">
              <a:rPr lang="en-US" smtClean="0"/>
              <a:pPr/>
              <a:t>10</a:t>
            </a:fld>
            <a:endParaRPr lang="en-US" dirty="0"/>
          </a:p>
        </p:txBody>
      </p:sp>
    </p:spTree>
    <p:extLst>
      <p:ext uri="{BB962C8B-B14F-4D97-AF65-F5344CB8AC3E}">
        <p14:creationId xmlns:p14="http://schemas.microsoft.com/office/powerpoint/2010/main" xmlns="" val="3724264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endParaRPr lang="en-US" dirty="0" smtClean="0"/>
          </a:p>
        </p:txBody>
      </p:sp>
      <p:sp>
        <p:nvSpPr>
          <p:cNvPr id="4" name="Slide Number Placeholder 3"/>
          <p:cNvSpPr>
            <a:spLocks noGrp="1"/>
          </p:cNvSpPr>
          <p:nvPr>
            <p:ph type="sldNum" sz="quarter" idx="10"/>
          </p:nvPr>
        </p:nvSpPr>
        <p:spPr/>
        <p:txBody>
          <a:bodyPr/>
          <a:lstStyle/>
          <a:p>
            <a:fld id="{F215DE69-1804-4252-ACC4-3CB2491EFF2B}" type="slidenum">
              <a:rPr lang="en-US" smtClean="0"/>
              <a:pPr/>
              <a:t>11</a:t>
            </a:fld>
            <a:endParaRPr lang="en-US" dirty="0"/>
          </a:p>
        </p:txBody>
      </p:sp>
    </p:spTree>
    <p:extLst>
      <p:ext uri="{BB962C8B-B14F-4D97-AF65-F5344CB8AC3E}">
        <p14:creationId xmlns:p14="http://schemas.microsoft.com/office/powerpoint/2010/main" xmlns="" val="3724264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Less cohesiveness.</a:t>
            </a:r>
            <a:r>
              <a:rPr lang="en-US" dirty="0" smtClean="0"/>
              <a:t> When you allow a virtual team to mostly choose their own work hours, your organization can be more fragmented. For example, if there’s an emergency, such as a major equipment failure or serious IT issues, you can’t easily call a meeting of your entire organization to deal with these crises.</a:t>
            </a:r>
          </a:p>
          <a:p>
            <a:r>
              <a:rPr lang="en-US" b="1" dirty="0" smtClean="0"/>
              <a:t>Lack of camaraderie. </a:t>
            </a:r>
            <a:r>
              <a:rPr lang="en-US" dirty="0" smtClean="0"/>
              <a:t>Social interaction does help encourage more effective teamwork. In a virtual environment, however, there isn’t much of an opportunity for employees to gather for impromptu conversations that can often enhance collaboration.</a:t>
            </a:r>
          </a:p>
          <a:p>
            <a:r>
              <a:rPr lang="en-US" b="1" dirty="0" smtClean="0"/>
              <a:t>Risk to reputation.</a:t>
            </a:r>
            <a:r>
              <a:rPr lang="en-US" dirty="0" smtClean="0"/>
              <a:t> If potential customers find out that you run a virtual office with remote employees, they may not think of your firm as a “real” company.</a:t>
            </a:r>
          </a:p>
          <a:p>
            <a:r>
              <a:rPr lang="en-US" b="1" dirty="0" smtClean="0"/>
              <a:t>Security and compliance issues.</a:t>
            </a:r>
            <a:r>
              <a:rPr lang="en-US" dirty="0" smtClean="0"/>
              <a:t> In some industries, it’s extremely risky to have confidential information stored remotely. For example, the accidental loss or release of data in specific industries, such as financial services and healthcare, can carry serious repercussions.</a:t>
            </a:r>
          </a:p>
          <a:p>
            <a:pPr marL="0" lvl="0" indent="0">
              <a:buFont typeface="+mj-lt"/>
              <a:buNone/>
            </a:pPr>
            <a:endParaRPr lang="en-US" dirty="0" smtClean="0"/>
          </a:p>
        </p:txBody>
      </p:sp>
      <p:sp>
        <p:nvSpPr>
          <p:cNvPr id="4" name="Slide Number Placeholder 3"/>
          <p:cNvSpPr>
            <a:spLocks noGrp="1"/>
          </p:cNvSpPr>
          <p:nvPr>
            <p:ph type="sldNum" sz="quarter" idx="10"/>
          </p:nvPr>
        </p:nvSpPr>
        <p:spPr/>
        <p:txBody>
          <a:bodyPr/>
          <a:lstStyle/>
          <a:p>
            <a:fld id="{F215DE69-1804-4252-ACC4-3CB2491EFF2B}" type="slidenum">
              <a:rPr lang="en-US" smtClean="0"/>
              <a:pPr/>
              <a:t>12</a:t>
            </a:fld>
            <a:endParaRPr lang="en-US" dirty="0"/>
          </a:p>
        </p:txBody>
      </p:sp>
    </p:spTree>
    <p:extLst>
      <p:ext uri="{BB962C8B-B14F-4D97-AF65-F5344CB8AC3E}">
        <p14:creationId xmlns:p14="http://schemas.microsoft.com/office/powerpoint/2010/main" xmlns="" val="3724264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endParaRPr lang="en-US" dirty="0" smtClean="0"/>
          </a:p>
        </p:txBody>
      </p:sp>
      <p:sp>
        <p:nvSpPr>
          <p:cNvPr id="4" name="Slide Number Placeholder 3"/>
          <p:cNvSpPr>
            <a:spLocks noGrp="1"/>
          </p:cNvSpPr>
          <p:nvPr>
            <p:ph type="sldNum" sz="quarter" idx="10"/>
          </p:nvPr>
        </p:nvSpPr>
        <p:spPr/>
        <p:txBody>
          <a:bodyPr/>
          <a:lstStyle/>
          <a:p>
            <a:fld id="{F215DE69-1804-4252-ACC4-3CB2491EFF2B}" type="slidenum">
              <a:rPr lang="en-US" smtClean="0"/>
              <a:pPr/>
              <a:t>13</a:t>
            </a:fld>
            <a:endParaRPr lang="en-US" dirty="0"/>
          </a:p>
        </p:txBody>
      </p:sp>
    </p:spTree>
    <p:extLst>
      <p:ext uri="{BB962C8B-B14F-4D97-AF65-F5344CB8AC3E}">
        <p14:creationId xmlns:p14="http://schemas.microsoft.com/office/powerpoint/2010/main" xmlns="" val="3724264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endParaRPr lang="en-US" dirty="0" smtClean="0"/>
          </a:p>
        </p:txBody>
      </p:sp>
      <p:sp>
        <p:nvSpPr>
          <p:cNvPr id="4" name="Slide Number Placeholder 3"/>
          <p:cNvSpPr>
            <a:spLocks noGrp="1"/>
          </p:cNvSpPr>
          <p:nvPr>
            <p:ph type="sldNum" sz="quarter" idx="10"/>
          </p:nvPr>
        </p:nvSpPr>
        <p:spPr/>
        <p:txBody>
          <a:bodyPr/>
          <a:lstStyle/>
          <a:p>
            <a:fld id="{F215DE69-1804-4252-ACC4-3CB2491EFF2B}" type="slidenum">
              <a:rPr lang="en-US" smtClean="0"/>
              <a:pPr/>
              <a:t>14</a:t>
            </a:fld>
            <a:endParaRPr lang="en-US" dirty="0"/>
          </a:p>
        </p:txBody>
      </p:sp>
    </p:spTree>
    <p:extLst>
      <p:ext uri="{BB962C8B-B14F-4D97-AF65-F5344CB8AC3E}">
        <p14:creationId xmlns:p14="http://schemas.microsoft.com/office/powerpoint/2010/main" xmlns="" val="3724264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endParaRPr lang="en-US" dirty="0" smtClean="0"/>
          </a:p>
        </p:txBody>
      </p:sp>
      <p:sp>
        <p:nvSpPr>
          <p:cNvPr id="4" name="Slide Number Placeholder 3"/>
          <p:cNvSpPr>
            <a:spLocks noGrp="1"/>
          </p:cNvSpPr>
          <p:nvPr>
            <p:ph type="sldNum" sz="quarter" idx="10"/>
          </p:nvPr>
        </p:nvSpPr>
        <p:spPr/>
        <p:txBody>
          <a:bodyPr/>
          <a:lstStyle/>
          <a:p>
            <a:fld id="{F215DE69-1804-4252-ACC4-3CB2491EFF2B}" type="slidenum">
              <a:rPr lang="en-US" smtClean="0"/>
              <a:pPr/>
              <a:t>15</a:t>
            </a:fld>
            <a:endParaRPr lang="en-US" dirty="0"/>
          </a:p>
        </p:txBody>
      </p:sp>
    </p:spTree>
    <p:extLst>
      <p:ext uri="{BB962C8B-B14F-4D97-AF65-F5344CB8AC3E}">
        <p14:creationId xmlns:p14="http://schemas.microsoft.com/office/powerpoint/2010/main" xmlns="" val="3724264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p:spPr>
      </p:sp>
      <p:sp>
        <p:nvSpPr>
          <p:cNvPr id="174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7412" name="Slide Number Placeholder 3"/>
          <p:cNvSpPr>
            <a:spLocks noGrp="1"/>
          </p:cNvSpPr>
          <p:nvPr>
            <p:ph type="sldNum" sz="quarter" idx="5"/>
          </p:nvPr>
        </p:nvSpPr>
        <p:spPr bwMode="auto">
          <a:noFill/>
          <a:ln>
            <a:miter lim="800000"/>
            <a:headEnd/>
            <a:tailEnd/>
          </a:ln>
        </p:spPr>
        <p:txBody>
          <a:bodyPr/>
          <a:lstStyle/>
          <a:p>
            <a:fld id="{8A9EB39A-C4BA-462D-9855-BD42E1CA5922}" type="slidenum">
              <a:rPr lang="en-US" altLang="en-US"/>
              <a:pPr/>
              <a:t>67</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endParaRPr lang="en-US" dirty="0" smtClean="0"/>
          </a:p>
        </p:txBody>
      </p:sp>
      <p:sp>
        <p:nvSpPr>
          <p:cNvPr id="4" name="Slide Number Placeholder 3"/>
          <p:cNvSpPr>
            <a:spLocks noGrp="1"/>
          </p:cNvSpPr>
          <p:nvPr>
            <p:ph type="sldNum" sz="quarter" idx="10"/>
          </p:nvPr>
        </p:nvSpPr>
        <p:spPr/>
        <p:txBody>
          <a:bodyPr/>
          <a:lstStyle/>
          <a:p>
            <a:fld id="{F215DE69-1804-4252-ACC4-3CB2491EFF2B}" type="slidenum">
              <a:rPr lang="en-US" smtClean="0"/>
              <a:pPr/>
              <a:t>2</a:t>
            </a:fld>
            <a:endParaRPr lang="en-US"/>
          </a:p>
        </p:txBody>
      </p:sp>
    </p:spTree>
    <p:extLst>
      <p:ext uri="{BB962C8B-B14F-4D97-AF65-F5344CB8AC3E}">
        <p14:creationId xmlns:p14="http://schemas.microsoft.com/office/powerpoint/2010/main" xmlns="" val="3724264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endParaRPr lang="en-US" dirty="0" smtClean="0"/>
          </a:p>
        </p:txBody>
      </p:sp>
      <p:sp>
        <p:nvSpPr>
          <p:cNvPr id="4" name="Slide Number Placeholder 3"/>
          <p:cNvSpPr>
            <a:spLocks noGrp="1"/>
          </p:cNvSpPr>
          <p:nvPr>
            <p:ph type="sldNum" sz="quarter" idx="10"/>
          </p:nvPr>
        </p:nvSpPr>
        <p:spPr/>
        <p:txBody>
          <a:bodyPr/>
          <a:lstStyle/>
          <a:p>
            <a:fld id="{F215DE69-1804-4252-ACC4-3CB2491EFF2B}" type="slidenum">
              <a:rPr lang="en-US" smtClean="0"/>
              <a:pPr/>
              <a:t>3</a:t>
            </a:fld>
            <a:endParaRPr lang="en-US"/>
          </a:p>
        </p:txBody>
      </p:sp>
    </p:spTree>
    <p:extLst>
      <p:ext uri="{BB962C8B-B14F-4D97-AF65-F5344CB8AC3E}">
        <p14:creationId xmlns:p14="http://schemas.microsoft.com/office/powerpoint/2010/main" xmlns="" val="3724264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endParaRPr lang="en-US" dirty="0" smtClean="0"/>
          </a:p>
        </p:txBody>
      </p:sp>
      <p:sp>
        <p:nvSpPr>
          <p:cNvPr id="4" name="Slide Number Placeholder 3"/>
          <p:cNvSpPr>
            <a:spLocks noGrp="1"/>
          </p:cNvSpPr>
          <p:nvPr>
            <p:ph type="sldNum" sz="quarter" idx="10"/>
          </p:nvPr>
        </p:nvSpPr>
        <p:spPr/>
        <p:txBody>
          <a:bodyPr/>
          <a:lstStyle/>
          <a:p>
            <a:fld id="{F215DE69-1804-4252-ACC4-3CB2491EFF2B}" type="slidenum">
              <a:rPr lang="en-US" smtClean="0"/>
              <a:pPr/>
              <a:t>4</a:t>
            </a:fld>
            <a:endParaRPr lang="en-US"/>
          </a:p>
        </p:txBody>
      </p:sp>
    </p:spTree>
    <p:extLst>
      <p:ext uri="{BB962C8B-B14F-4D97-AF65-F5344CB8AC3E}">
        <p14:creationId xmlns:p14="http://schemas.microsoft.com/office/powerpoint/2010/main" xmlns="" val="3724264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endParaRPr lang="en-US" dirty="0" smtClean="0"/>
          </a:p>
        </p:txBody>
      </p:sp>
      <p:sp>
        <p:nvSpPr>
          <p:cNvPr id="4" name="Slide Number Placeholder 3"/>
          <p:cNvSpPr>
            <a:spLocks noGrp="1"/>
          </p:cNvSpPr>
          <p:nvPr>
            <p:ph type="sldNum" sz="quarter" idx="10"/>
          </p:nvPr>
        </p:nvSpPr>
        <p:spPr/>
        <p:txBody>
          <a:bodyPr/>
          <a:lstStyle/>
          <a:p>
            <a:fld id="{F215DE69-1804-4252-ACC4-3CB2491EFF2B}" type="slidenum">
              <a:rPr lang="en-US" smtClean="0"/>
              <a:pPr/>
              <a:t>5</a:t>
            </a:fld>
            <a:endParaRPr lang="en-US"/>
          </a:p>
        </p:txBody>
      </p:sp>
    </p:spTree>
    <p:extLst>
      <p:ext uri="{BB962C8B-B14F-4D97-AF65-F5344CB8AC3E}">
        <p14:creationId xmlns:p14="http://schemas.microsoft.com/office/powerpoint/2010/main" xmlns="" val="3724264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dirty="0" smtClean="0"/>
              <a:t>Textured</a:t>
            </a:r>
            <a:r>
              <a:rPr lang="en-US" sz="1400" b="1" baseline="0" dirty="0" smtClean="0"/>
              <a:t> and layered background</a:t>
            </a:r>
          </a:p>
          <a:p>
            <a:r>
              <a:rPr lang="en-US" sz="1400" baseline="0" dirty="0" smtClean="0"/>
              <a:t>(Intermediate)</a:t>
            </a:r>
          </a:p>
          <a:p>
            <a:endParaRPr lang="en-US" baseline="0" dirty="0" smtClean="0"/>
          </a:p>
          <a:p>
            <a:endParaRPr lang="en-US" baseline="0" dirty="0" smtClean="0"/>
          </a:p>
          <a:p>
            <a:r>
              <a:rPr lang="en-US" baseline="0" dirty="0" smtClean="0"/>
              <a:t>To reproduce the first background layer on this slide, do the following:</a:t>
            </a:r>
          </a:p>
          <a:p>
            <a:pPr marL="228600" indent="-228600">
              <a:buFont typeface="+mj-lt"/>
              <a:buAutoNum type="arabicPeriod"/>
            </a:pPr>
            <a:r>
              <a:rPr lang="en-US" dirty="0" smtClean="0"/>
              <a:t>On the </a:t>
            </a:r>
            <a:r>
              <a:rPr lang="en-US" b="1" dirty="0" smtClean="0"/>
              <a:t>Home</a:t>
            </a:r>
            <a:r>
              <a:rPr lang="en-US" dirty="0" smtClean="0"/>
              <a:t> tab, in the </a:t>
            </a:r>
            <a:r>
              <a:rPr lang="en-US" b="1" dirty="0" smtClean="0"/>
              <a:t>Slides</a:t>
            </a:r>
            <a:r>
              <a:rPr lang="en-US" dirty="0" smtClean="0"/>
              <a:t> group, click </a:t>
            </a:r>
            <a:r>
              <a:rPr lang="en-US" b="1" dirty="0" smtClean="0"/>
              <a:t>Layout</a:t>
            </a:r>
            <a:r>
              <a:rPr lang="en-US" dirty="0" smtClean="0"/>
              <a:t>, and then</a:t>
            </a:r>
            <a:r>
              <a:rPr lang="en-US" baseline="0" dirty="0" smtClean="0"/>
              <a:t> click </a:t>
            </a:r>
            <a:r>
              <a:rPr lang="en-US" b="1" baseline="0" dirty="0" smtClean="0"/>
              <a:t>Blank</a:t>
            </a:r>
            <a:r>
              <a:rPr lang="en-US" baseline="0" dirty="0" smtClean="0"/>
              <a:t>.</a:t>
            </a:r>
          </a:p>
          <a:p>
            <a:pPr marL="228600" indent="-228600">
              <a:buFont typeface="+mj-lt"/>
              <a:buAutoNum type="arabicPeriod"/>
            </a:pPr>
            <a:r>
              <a:rPr lang="en-US" baseline="0" dirty="0" smtClean="0"/>
              <a:t>Also on the </a:t>
            </a:r>
            <a:r>
              <a:rPr lang="en-US" b="1" baseline="0" dirty="0" smtClean="0"/>
              <a:t>Home</a:t>
            </a:r>
            <a:r>
              <a:rPr lang="en-US" baseline="0" dirty="0" smtClean="0"/>
              <a:t> tab, in the </a:t>
            </a:r>
            <a:r>
              <a:rPr lang="en-US" b="1" baseline="0" dirty="0" smtClean="0"/>
              <a:t>Drawing</a:t>
            </a:r>
            <a:r>
              <a:rPr lang="en-US" baseline="0" dirty="0" smtClean="0"/>
              <a:t> group, click </a:t>
            </a:r>
            <a:r>
              <a:rPr lang="en-US" b="1" baseline="0" dirty="0" smtClean="0"/>
              <a:t>Shapes</a:t>
            </a:r>
            <a:r>
              <a:rPr lang="en-US" baseline="0" dirty="0" smtClean="0"/>
              <a:t>, and then under </a:t>
            </a:r>
            <a:r>
              <a:rPr lang="en-US" b="1" baseline="0" dirty="0" smtClean="0"/>
              <a:t>Rectangles</a:t>
            </a:r>
            <a:r>
              <a:rPr lang="en-US" baseline="0" dirty="0" smtClean="0"/>
              <a:t>, click </a:t>
            </a:r>
            <a:r>
              <a:rPr lang="en-US" b="1" baseline="0" dirty="0" smtClean="0"/>
              <a:t>Rectangle</a:t>
            </a:r>
            <a:r>
              <a:rPr lang="en-US" baseline="0" dirty="0" smtClean="0"/>
              <a:t>.</a:t>
            </a:r>
          </a:p>
          <a:p>
            <a:pPr marL="228600" indent="-228600">
              <a:buFont typeface="+mj-lt"/>
              <a:buAutoNum type="arabicPeriod"/>
            </a:pPr>
            <a:r>
              <a:rPr lang="en-US" baseline="0" dirty="0" smtClean="0"/>
              <a:t>On the slide, drag to draw a rectangle.</a:t>
            </a:r>
          </a:p>
          <a:p>
            <a:pPr marL="228600" indent="-228600">
              <a:buFont typeface="+mj-lt"/>
              <a:buAutoNum type="arabicPeriod"/>
            </a:pPr>
            <a:r>
              <a:rPr lang="en-US" baseline="0" dirty="0" smtClean="0"/>
              <a:t>Select the rectangle. Under </a:t>
            </a:r>
            <a:r>
              <a:rPr lang="en-US" b="1" baseline="0" dirty="0" smtClean="0"/>
              <a:t>Drawing Tools</a:t>
            </a:r>
            <a:r>
              <a:rPr lang="en-US" baseline="0" dirty="0" smtClean="0"/>
              <a:t>, on the </a:t>
            </a:r>
            <a:r>
              <a:rPr lang="en-US" b="1" baseline="0" dirty="0" smtClean="0"/>
              <a:t>Format</a:t>
            </a:r>
            <a:r>
              <a:rPr lang="en-US" baseline="0" dirty="0" smtClean="0"/>
              <a:t> tab, in the </a:t>
            </a:r>
            <a:r>
              <a:rPr lang="en-US" b="1" baseline="0" dirty="0" smtClean="0"/>
              <a:t>Shape Styles </a:t>
            </a:r>
            <a:r>
              <a:rPr lang="en-US" baseline="0" dirty="0" smtClean="0"/>
              <a:t>group, click </a:t>
            </a:r>
            <a:r>
              <a:rPr lang="en-US" b="1" baseline="0" dirty="0" smtClean="0"/>
              <a:t>Shape Fill</a:t>
            </a:r>
            <a:r>
              <a:rPr lang="en-US" baseline="0" dirty="0" smtClean="0"/>
              <a:t>, point to Gradients, and then click More Gradients. In the </a:t>
            </a:r>
            <a:r>
              <a:rPr lang="en-US" b="1" baseline="0" dirty="0" smtClean="0"/>
              <a:t>Format</a:t>
            </a:r>
            <a:r>
              <a:rPr lang="en-US" baseline="0" dirty="0" smtClean="0"/>
              <a:t> </a:t>
            </a:r>
            <a:r>
              <a:rPr lang="en-US" b="1" baseline="0" dirty="0" smtClean="0"/>
              <a:t>Shape</a:t>
            </a:r>
            <a:r>
              <a:rPr lang="en-US" baseline="0" dirty="0" smtClean="0"/>
              <a:t> dialog box, click </a:t>
            </a:r>
            <a:r>
              <a:rPr lang="en-US" b="1" baseline="0" dirty="0" smtClean="0"/>
              <a:t>Fill</a:t>
            </a:r>
            <a:r>
              <a:rPr lang="en-US" baseline="0" dirty="0" smtClean="0"/>
              <a:t> in the left pane, in the </a:t>
            </a:r>
            <a:r>
              <a:rPr lang="en-US" b="1" baseline="0" dirty="0" smtClean="0"/>
              <a:t>Fill</a:t>
            </a:r>
            <a:r>
              <a:rPr lang="en-US" baseline="0" dirty="0" smtClean="0"/>
              <a:t> pane, click </a:t>
            </a:r>
            <a:r>
              <a:rPr lang="en-US" b="1" baseline="0" dirty="0" smtClean="0"/>
              <a:t>Gradient fill</a:t>
            </a:r>
            <a:r>
              <a:rPr lang="en-US" baseline="0" dirty="0" smtClean="0"/>
              <a:t>, and then do the following:</a:t>
            </a:r>
          </a:p>
          <a:p>
            <a:pPr marL="685800" lvl="1" indent="-228600">
              <a:buFont typeface="+mj-lt"/>
              <a:buAutoNum type="arabicPeriod"/>
            </a:pPr>
            <a:r>
              <a:rPr lang="en-US" baseline="0" dirty="0" smtClean="0"/>
              <a:t>In the </a:t>
            </a:r>
            <a:r>
              <a:rPr lang="en-US" b="1" baseline="0" dirty="0" smtClean="0"/>
              <a:t>Type</a:t>
            </a:r>
            <a:r>
              <a:rPr lang="en-US" baseline="0" dirty="0" smtClean="0"/>
              <a:t> list, select </a:t>
            </a:r>
            <a:r>
              <a:rPr lang="en-US" b="1" baseline="0" dirty="0" smtClean="0"/>
              <a:t>Linear</a:t>
            </a:r>
            <a:r>
              <a:rPr lang="en-US" baseline="0" dirty="0" smtClean="0"/>
              <a:t>.</a:t>
            </a:r>
          </a:p>
          <a:p>
            <a:pPr marL="685800" lvl="1" indent="-228600">
              <a:buFont typeface="+mj-lt"/>
              <a:buAutoNum type="arabicPeriod"/>
            </a:pPr>
            <a:r>
              <a:rPr lang="en-US" baseline="0" dirty="0" smtClean="0"/>
              <a:t>In the </a:t>
            </a:r>
            <a:r>
              <a:rPr lang="en-US" b="1" baseline="0" dirty="0" smtClean="0"/>
              <a:t>Angle</a:t>
            </a:r>
            <a:r>
              <a:rPr lang="en-US" baseline="0" dirty="0" smtClean="0"/>
              <a:t> box, enter </a:t>
            </a:r>
            <a:r>
              <a:rPr lang="en-US" b="1" baseline="0" dirty="0" smtClean="0"/>
              <a:t>70°</a:t>
            </a:r>
            <a:r>
              <a:rPr lang="en-US" baseline="0" dirty="0" smtClean="0"/>
              <a:t>.</a:t>
            </a:r>
          </a:p>
          <a:p>
            <a:pPr marL="685800" lvl="1" indent="-228600">
              <a:buFont typeface="+mj-lt"/>
              <a:buAutoNum type="arabicPeriod"/>
            </a:pPr>
            <a:r>
              <a:rPr lang="en-US" sz="1200" kern="1200" dirty="0" smtClean="0">
                <a:solidFill>
                  <a:schemeClr val="tx1"/>
                </a:solidFill>
                <a:effectLst/>
                <a:latin typeface="+mn-lt"/>
                <a:ea typeface="+mn-ea"/>
                <a:cs typeface="+mn-cs"/>
              </a:rPr>
              <a:t>Under </a:t>
            </a:r>
            <a:r>
              <a:rPr lang="en-US" sz="1200" b="1" kern="1200" dirty="0" smtClean="0">
                <a:solidFill>
                  <a:schemeClr val="tx1"/>
                </a:solidFill>
                <a:effectLst/>
                <a:latin typeface="+mn-lt"/>
                <a:ea typeface="+mn-ea"/>
                <a:cs typeface="+mn-cs"/>
              </a:rPr>
              <a:t>Gradient stops</a:t>
            </a:r>
            <a:r>
              <a:rPr lang="en-US" sz="1200" kern="1200" dirty="0" smtClean="0">
                <a:solidFill>
                  <a:schemeClr val="tx1"/>
                </a:solidFill>
                <a:effectLst/>
                <a:latin typeface="+mn-lt"/>
                <a:ea typeface="+mn-ea"/>
                <a:cs typeface="+mn-cs"/>
              </a:rPr>
              <a:t>, click </a:t>
            </a:r>
            <a:r>
              <a:rPr lang="en-US" sz="1200" b="1" kern="1200" dirty="0" smtClean="0">
                <a:solidFill>
                  <a:schemeClr val="tx1"/>
                </a:solidFill>
                <a:effectLst/>
                <a:latin typeface="+mn-lt"/>
                <a:ea typeface="+mn-ea"/>
                <a:cs typeface="+mn-cs"/>
              </a:rPr>
              <a:t>Add gradient stop</a:t>
            </a:r>
            <a:r>
              <a:rPr lang="en-US" sz="1200" kern="1200" dirty="0" smtClean="0">
                <a:solidFill>
                  <a:schemeClr val="tx1"/>
                </a:solidFill>
                <a:effectLst/>
                <a:latin typeface="+mn-lt"/>
                <a:ea typeface="+mn-ea"/>
                <a:cs typeface="+mn-cs"/>
              </a:rPr>
              <a:t> or </a:t>
            </a:r>
            <a:r>
              <a:rPr lang="en-US" sz="1200" b="1" kern="1200" dirty="0" smtClean="0">
                <a:solidFill>
                  <a:schemeClr val="tx1"/>
                </a:solidFill>
                <a:effectLst/>
                <a:latin typeface="+mn-lt"/>
                <a:ea typeface="+mn-ea"/>
                <a:cs typeface="+mn-cs"/>
              </a:rPr>
              <a:t>Remove gradient stop</a:t>
            </a:r>
            <a:r>
              <a:rPr lang="en-US" sz="1200" kern="1200" dirty="0" smtClean="0">
                <a:solidFill>
                  <a:schemeClr val="tx1"/>
                </a:solidFill>
                <a:effectLst/>
                <a:latin typeface="+mn-lt"/>
                <a:ea typeface="+mn-ea"/>
                <a:cs typeface="+mn-cs"/>
              </a:rPr>
              <a:t> until four stops appear in the slider.</a:t>
            </a:r>
          </a:p>
          <a:p>
            <a:pPr marL="228600" indent="-228600">
              <a:buFont typeface="+mj-lt"/>
              <a:buAutoNum type="arabicPeriod"/>
            </a:pPr>
            <a:r>
              <a:rPr lang="en-US" sz="1200" kern="1200" dirty="0" smtClean="0">
                <a:solidFill>
                  <a:schemeClr val="tx1"/>
                </a:solidFill>
                <a:effectLst/>
                <a:latin typeface="+mn-lt"/>
                <a:ea typeface="+mn-ea"/>
                <a:cs typeface="+mn-cs"/>
              </a:rPr>
              <a:t>Also under </a:t>
            </a:r>
            <a:r>
              <a:rPr lang="en-US" sz="1200" b="1" kern="1200" dirty="0" smtClean="0">
                <a:solidFill>
                  <a:schemeClr val="tx1"/>
                </a:solidFill>
                <a:effectLst/>
                <a:latin typeface="+mn-lt"/>
                <a:ea typeface="+mn-ea"/>
                <a:cs typeface="+mn-cs"/>
              </a:rPr>
              <a:t>Gradient stops</a:t>
            </a:r>
            <a:r>
              <a:rPr lang="en-US" sz="1200" kern="1200" dirty="0" smtClean="0">
                <a:solidFill>
                  <a:schemeClr val="tx1"/>
                </a:solidFill>
                <a:effectLst/>
                <a:latin typeface="+mn-lt"/>
                <a:ea typeface="+mn-ea"/>
                <a:cs typeface="+mn-cs"/>
              </a:rPr>
              <a:t>, customize the gradient stops as follows:</a:t>
            </a:r>
          </a:p>
          <a:p>
            <a:pPr marL="628650" lvl="1" indent="-171450">
              <a:buFont typeface="Arial" pitchFamily="34" charset="0"/>
              <a:buChar char="•"/>
            </a:pPr>
            <a:r>
              <a:rPr lang="en-US" sz="1200" kern="1200" dirty="0" smtClean="0">
                <a:solidFill>
                  <a:schemeClr val="tx1"/>
                </a:solidFill>
                <a:effectLst/>
                <a:latin typeface="+mn-lt"/>
                <a:ea typeface="+mn-ea"/>
                <a:cs typeface="+mn-cs"/>
              </a:rPr>
              <a:t>Select the first stop in the slider, and then do the following: </a:t>
            </a:r>
          </a:p>
          <a:p>
            <a:pPr marL="1085850" lvl="2" indent="-171450">
              <a:buFont typeface="Arial" pitchFamily="34" charset="0"/>
              <a:buChar char="•"/>
            </a:pPr>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Position </a:t>
            </a:r>
            <a:r>
              <a:rPr lang="en-US" sz="1200" kern="1200" dirty="0" smtClean="0">
                <a:solidFill>
                  <a:schemeClr val="tx1"/>
                </a:solidFill>
                <a:effectLst/>
                <a:latin typeface="+mn-lt"/>
                <a:ea typeface="+mn-ea"/>
                <a:cs typeface="+mn-cs"/>
              </a:rPr>
              <a:t>box, enter </a:t>
            </a:r>
            <a:r>
              <a:rPr lang="en-US" sz="1200" b="1" kern="1200" dirty="0" smtClean="0">
                <a:solidFill>
                  <a:schemeClr val="tx1"/>
                </a:solidFill>
                <a:effectLst/>
                <a:latin typeface="+mn-lt"/>
                <a:ea typeface="+mn-ea"/>
                <a:cs typeface="+mn-cs"/>
              </a:rPr>
              <a:t>0%</a:t>
            </a:r>
            <a:r>
              <a:rPr lang="en-US" sz="1200" kern="1200" dirty="0" smtClean="0">
                <a:solidFill>
                  <a:schemeClr val="tx1"/>
                </a:solidFill>
                <a:effectLst/>
                <a:latin typeface="+mn-lt"/>
                <a:ea typeface="+mn-ea"/>
                <a:cs typeface="+mn-cs"/>
              </a:rPr>
              <a:t>.</a:t>
            </a:r>
          </a:p>
          <a:p>
            <a:pPr marL="1085850" lvl="2" indent="-171450">
              <a:buFont typeface="Arial" pitchFamily="34" charset="0"/>
              <a:buChar char="•"/>
            </a:pPr>
            <a:r>
              <a:rPr lang="en-US" sz="1200" kern="1200" dirty="0" smtClean="0">
                <a:solidFill>
                  <a:schemeClr val="tx1"/>
                </a:solidFill>
                <a:effectLst/>
                <a:latin typeface="+mn-lt"/>
                <a:ea typeface="+mn-ea"/>
                <a:cs typeface="+mn-cs"/>
              </a:rPr>
              <a:t>Click the button next to </a:t>
            </a:r>
            <a:r>
              <a:rPr lang="en-US" sz="1200" b="1" kern="1200" dirty="0" smtClean="0">
                <a:solidFill>
                  <a:schemeClr val="tx1"/>
                </a:solidFill>
                <a:effectLst/>
                <a:latin typeface="+mn-lt"/>
                <a:ea typeface="+mn-ea"/>
                <a:cs typeface="+mn-cs"/>
              </a:rPr>
              <a:t>Color</a:t>
            </a:r>
            <a:r>
              <a:rPr lang="en-US" sz="1200" kern="1200" dirty="0" smtClean="0">
                <a:solidFill>
                  <a:schemeClr val="tx1"/>
                </a:solidFill>
                <a:effectLst/>
                <a:latin typeface="+mn-lt"/>
                <a:ea typeface="+mn-ea"/>
                <a:cs typeface="+mn-cs"/>
              </a:rPr>
              <a:t>, click </a:t>
            </a:r>
            <a:r>
              <a:rPr lang="en-US" sz="1200" b="1" kern="1200" dirty="0" smtClean="0">
                <a:solidFill>
                  <a:schemeClr val="tx1"/>
                </a:solidFill>
                <a:effectLst/>
                <a:latin typeface="+mn-lt"/>
                <a:ea typeface="+mn-ea"/>
                <a:cs typeface="+mn-cs"/>
              </a:rPr>
              <a:t>More Colors</a:t>
            </a:r>
            <a:r>
              <a:rPr lang="en-US" sz="1200" kern="1200" dirty="0" smtClean="0">
                <a:solidFill>
                  <a:schemeClr val="tx1"/>
                </a:solidFill>
                <a:effectLst/>
                <a:latin typeface="+mn-lt"/>
                <a:ea typeface="+mn-ea"/>
                <a:cs typeface="+mn-cs"/>
              </a:rPr>
              <a:t>, and then in the </a:t>
            </a:r>
            <a:r>
              <a:rPr lang="en-US" sz="1200" b="1" kern="1200" dirty="0" smtClean="0">
                <a:solidFill>
                  <a:schemeClr val="tx1"/>
                </a:solidFill>
                <a:effectLst/>
                <a:latin typeface="+mn-lt"/>
                <a:ea typeface="+mn-ea"/>
                <a:cs typeface="+mn-cs"/>
              </a:rPr>
              <a:t>Colors</a:t>
            </a:r>
            <a:r>
              <a:rPr lang="en-US" sz="1200" kern="1200" dirty="0" smtClean="0">
                <a:solidFill>
                  <a:schemeClr val="tx1"/>
                </a:solidFill>
                <a:effectLst/>
                <a:latin typeface="+mn-lt"/>
                <a:ea typeface="+mn-ea"/>
                <a:cs typeface="+mn-cs"/>
              </a:rPr>
              <a:t> dialog box, on the </a:t>
            </a:r>
            <a:r>
              <a:rPr lang="en-US" sz="1200" b="1" kern="1200" dirty="0" smtClean="0">
                <a:solidFill>
                  <a:schemeClr val="tx1"/>
                </a:solidFill>
                <a:effectLst/>
                <a:latin typeface="+mn-lt"/>
                <a:ea typeface="+mn-ea"/>
                <a:cs typeface="+mn-cs"/>
              </a:rPr>
              <a:t>Custom</a:t>
            </a:r>
            <a:r>
              <a:rPr lang="en-US" sz="1200" kern="1200" dirty="0" smtClean="0">
                <a:solidFill>
                  <a:schemeClr val="tx1"/>
                </a:solidFill>
                <a:effectLst/>
                <a:latin typeface="+mn-lt"/>
                <a:ea typeface="+mn-ea"/>
                <a:cs typeface="+mn-cs"/>
              </a:rPr>
              <a:t> tab, enter values for Red: </a:t>
            </a:r>
            <a:r>
              <a:rPr lang="en-US" sz="1200" b="1" kern="1200" dirty="0" smtClean="0">
                <a:solidFill>
                  <a:schemeClr val="tx1"/>
                </a:solidFill>
                <a:effectLst/>
                <a:latin typeface="+mn-lt"/>
                <a:ea typeface="+mn-ea"/>
                <a:cs typeface="+mn-cs"/>
              </a:rPr>
              <a:t>19</a:t>
            </a:r>
            <a:r>
              <a:rPr lang="en-US" sz="1200" kern="1200" dirty="0" smtClean="0">
                <a:solidFill>
                  <a:schemeClr val="tx1"/>
                </a:solidFill>
                <a:effectLst/>
                <a:latin typeface="+mn-lt"/>
                <a:ea typeface="+mn-ea"/>
                <a:cs typeface="+mn-cs"/>
              </a:rPr>
              <a:t>, Green: </a:t>
            </a:r>
            <a:r>
              <a:rPr lang="en-US" sz="1200" b="1" kern="1200" dirty="0" smtClean="0">
                <a:solidFill>
                  <a:schemeClr val="tx1"/>
                </a:solidFill>
                <a:effectLst/>
                <a:latin typeface="+mn-lt"/>
                <a:ea typeface="+mn-ea"/>
                <a:cs typeface="+mn-cs"/>
              </a:rPr>
              <a:t>52</a:t>
            </a:r>
            <a:r>
              <a:rPr lang="en-US" sz="1200" kern="1200" dirty="0" smtClean="0">
                <a:solidFill>
                  <a:schemeClr val="tx1"/>
                </a:solidFill>
                <a:effectLst/>
                <a:latin typeface="+mn-lt"/>
                <a:ea typeface="+mn-ea"/>
                <a:cs typeface="+mn-cs"/>
              </a:rPr>
              <a:t>, and Blue: </a:t>
            </a:r>
            <a:r>
              <a:rPr lang="en-US" sz="1200" b="1" kern="1200" dirty="0" smtClean="0">
                <a:solidFill>
                  <a:schemeClr val="tx1"/>
                </a:solidFill>
                <a:effectLst/>
                <a:latin typeface="+mn-lt"/>
                <a:ea typeface="+mn-ea"/>
                <a:cs typeface="+mn-cs"/>
              </a:rPr>
              <a:t>61</a:t>
            </a:r>
            <a:r>
              <a:rPr lang="en-US" sz="1200" kern="1200" dirty="0" smtClean="0">
                <a:solidFill>
                  <a:schemeClr val="tx1"/>
                </a:solidFill>
                <a:effectLst/>
                <a:latin typeface="+mn-lt"/>
                <a:ea typeface="+mn-ea"/>
                <a:cs typeface="+mn-cs"/>
              </a:rPr>
              <a:t>.</a:t>
            </a:r>
          </a:p>
          <a:p>
            <a:pPr marL="1085850" lvl="2" indent="-171450">
              <a:buFont typeface="Arial" pitchFamily="34" charset="0"/>
              <a:buChar char="•"/>
            </a:pPr>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Transparency</a:t>
            </a:r>
            <a:r>
              <a:rPr lang="en-US" sz="1200" kern="1200" dirty="0" smtClean="0">
                <a:solidFill>
                  <a:schemeClr val="tx1"/>
                </a:solidFill>
                <a:effectLst/>
                <a:latin typeface="+mn-lt"/>
                <a:ea typeface="+mn-ea"/>
                <a:cs typeface="+mn-cs"/>
              </a:rPr>
              <a:t> box, enter </a:t>
            </a:r>
            <a:r>
              <a:rPr lang="en-US" sz="1200" b="1" kern="1200" dirty="0" smtClean="0">
                <a:solidFill>
                  <a:schemeClr val="tx1"/>
                </a:solidFill>
                <a:effectLst/>
                <a:latin typeface="+mn-lt"/>
                <a:ea typeface="+mn-ea"/>
                <a:cs typeface="+mn-cs"/>
              </a:rPr>
              <a:t>0%</a:t>
            </a:r>
            <a:r>
              <a:rPr lang="en-US" sz="1200" kern="1200" dirty="0" smtClean="0">
                <a:solidFill>
                  <a:schemeClr val="tx1"/>
                </a:solidFill>
                <a:effectLst/>
                <a:latin typeface="+mn-lt"/>
                <a:ea typeface="+mn-ea"/>
                <a:cs typeface="+mn-cs"/>
              </a:rPr>
              <a:t>. </a:t>
            </a:r>
          </a:p>
          <a:p>
            <a:pPr marL="628650" lvl="1" indent="-171450">
              <a:buFont typeface="Arial" pitchFamily="34" charset="0"/>
              <a:buChar char="•"/>
            </a:pPr>
            <a:r>
              <a:rPr lang="en-US" sz="1200" kern="1200" dirty="0" smtClean="0">
                <a:solidFill>
                  <a:schemeClr val="tx1"/>
                </a:solidFill>
                <a:effectLst/>
                <a:latin typeface="+mn-lt"/>
                <a:ea typeface="+mn-ea"/>
                <a:cs typeface="+mn-cs"/>
              </a:rPr>
              <a:t>Select the next stop in the slider, and then do the following: </a:t>
            </a:r>
          </a:p>
          <a:p>
            <a:pPr marL="1085850" lvl="2" indent="-171450">
              <a:buFont typeface="Arial" pitchFamily="34" charset="0"/>
              <a:buChar char="•"/>
            </a:pPr>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Position </a:t>
            </a:r>
            <a:r>
              <a:rPr lang="en-US" sz="1200" kern="1200" dirty="0" smtClean="0">
                <a:solidFill>
                  <a:schemeClr val="tx1"/>
                </a:solidFill>
                <a:effectLst/>
                <a:latin typeface="+mn-lt"/>
                <a:ea typeface="+mn-ea"/>
                <a:cs typeface="+mn-cs"/>
              </a:rPr>
              <a:t>box, enter </a:t>
            </a:r>
            <a:r>
              <a:rPr lang="en-US" sz="1200" b="1" kern="1200" dirty="0" smtClean="0">
                <a:solidFill>
                  <a:schemeClr val="tx1"/>
                </a:solidFill>
                <a:effectLst/>
                <a:latin typeface="+mn-lt"/>
                <a:ea typeface="+mn-ea"/>
                <a:cs typeface="+mn-cs"/>
              </a:rPr>
              <a:t>37%</a:t>
            </a:r>
            <a:r>
              <a:rPr lang="en-US" sz="1200" kern="1200" dirty="0" smtClean="0">
                <a:solidFill>
                  <a:schemeClr val="tx1"/>
                </a:solidFill>
                <a:effectLst/>
                <a:latin typeface="+mn-lt"/>
                <a:ea typeface="+mn-ea"/>
                <a:cs typeface="+mn-cs"/>
              </a:rPr>
              <a:t>.</a:t>
            </a:r>
          </a:p>
          <a:p>
            <a:pPr marL="1085850" lvl="2" indent="-171450">
              <a:buFont typeface="Arial" pitchFamily="34" charset="0"/>
              <a:buChar char="•"/>
            </a:pPr>
            <a:r>
              <a:rPr lang="en-US" sz="1200" kern="1200" dirty="0" smtClean="0">
                <a:solidFill>
                  <a:schemeClr val="tx1"/>
                </a:solidFill>
                <a:effectLst/>
                <a:latin typeface="+mn-lt"/>
                <a:ea typeface="+mn-ea"/>
                <a:cs typeface="+mn-cs"/>
              </a:rPr>
              <a:t>Click the button next to </a:t>
            </a:r>
            <a:r>
              <a:rPr lang="en-US" sz="1200" b="1" kern="1200" dirty="0" smtClean="0">
                <a:solidFill>
                  <a:schemeClr val="tx1"/>
                </a:solidFill>
                <a:effectLst/>
                <a:latin typeface="+mn-lt"/>
                <a:ea typeface="+mn-ea"/>
                <a:cs typeface="+mn-cs"/>
              </a:rPr>
              <a:t>Color</a:t>
            </a:r>
            <a:r>
              <a:rPr lang="en-US" sz="1200" kern="1200" dirty="0" smtClean="0">
                <a:solidFill>
                  <a:schemeClr val="tx1"/>
                </a:solidFill>
                <a:effectLst/>
                <a:latin typeface="+mn-lt"/>
                <a:ea typeface="+mn-ea"/>
                <a:cs typeface="+mn-cs"/>
              </a:rPr>
              <a:t>, click </a:t>
            </a:r>
            <a:r>
              <a:rPr lang="en-US" sz="1200" b="1" kern="1200" dirty="0" smtClean="0">
                <a:solidFill>
                  <a:schemeClr val="tx1"/>
                </a:solidFill>
                <a:effectLst/>
                <a:latin typeface="+mn-lt"/>
                <a:ea typeface="+mn-ea"/>
                <a:cs typeface="+mn-cs"/>
              </a:rPr>
              <a:t>More Colors</a:t>
            </a:r>
            <a:r>
              <a:rPr lang="en-US" sz="1200" kern="1200" dirty="0" smtClean="0">
                <a:solidFill>
                  <a:schemeClr val="tx1"/>
                </a:solidFill>
                <a:effectLst/>
                <a:latin typeface="+mn-lt"/>
                <a:ea typeface="+mn-ea"/>
                <a:cs typeface="+mn-cs"/>
              </a:rPr>
              <a:t>, and then in the </a:t>
            </a:r>
            <a:r>
              <a:rPr lang="en-US" sz="1200" b="1" kern="1200" dirty="0" smtClean="0">
                <a:solidFill>
                  <a:schemeClr val="tx1"/>
                </a:solidFill>
                <a:effectLst/>
                <a:latin typeface="+mn-lt"/>
                <a:ea typeface="+mn-ea"/>
                <a:cs typeface="+mn-cs"/>
              </a:rPr>
              <a:t>Colors</a:t>
            </a:r>
            <a:r>
              <a:rPr lang="en-US" sz="1200" kern="1200" dirty="0" smtClean="0">
                <a:solidFill>
                  <a:schemeClr val="tx1"/>
                </a:solidFill>
                <a:effectLst/>
                <a:latin typeface="+mn-lt"/>
                <a:ea typeface="+mn-ea"/>
                <a:cs typeface="+mn-cs"/>
              </a:rPr>
              <a:t> dialog box, on the </a:t>
            </a:r>
            <a:r>
              <a:rPr lang="en-US" sz="1200" b="1" kern="1200" dirty="0" smtClean="0">
                <a:solidFill>
                  <a:schemeClr val="tx1"/>
                </a:solidFill>
                <a:effectLst/>
                <a:latin typeface="+mn-lt"/>
                <a:ea typeface="+mn-ea"/>
                <a:cs typeface="+mn-cs"/>
              </a:rPr>
              <a:t>Custom</a:t>
            </a:r>
            <a:r>
              <a:rPr lang="en-US" sz="1200" kern="1200" dirty="0" smtClean="0">
                <a:solidFill>
                  <a:schemeClr val="tx1"/>
                </a:solidFill>
                <a:effectLst/>
                <a:latin typeface="+mn-lt"/>
                <a:ea typeface="+mn-ea"/>
                <a:cs typeface="+mn-cs"/>
              </a:rPr>
              <a:t> tab, enter values for Red: </a:t>
            </a:r>
            <a:r>
              <a:rPr lang="en-US" sz="1200" b="1" kern="1200" dirty="0" smtClean="0">
                <a:solidFill>
                  <a:schemeClr val="tx1"/>
                </a:solidFill>
                <a:effectLst/>
                <a:latin typeface="+mn-lt"/>
                <a:ea typeface="+mn-ea"/>
                <a:cs typeface="+mn-cs"/>
              </a:rPr>
              <a:t>75</a:t>
            </a:r>
            <a:r>
              <a:rPr lang="en-US" sz="1200" kern="1200" dirty="0" smtClean="0">
                <a:solidFill>
                  <a:schemeClr val="tx1"/>
                </a:solidFill>
                <a:effectLst/>
                <a:latin typeface="+mn-lt"/>
                <a:ea typeface="+mn-ea"/>
                <a:cs typeface="+mn-cs"/>
              </a:rPr>
              <a:t>, Green: </a:t>
            </a:r>
            <a:r>
              <a:rPr lang="en-US" sz="1200" b="1" kern="1200" dirty="0" smtClean="0">
                <a:solidFill>
                  <a:schemeClr val="tx1"/>
                </a:solidFill>
                <a:effectLst/>
                <a:latin typeface="+mn-lt"/>
                <a:ea typeface="+mn-ea"/>
                <a:cs typeface="+mn-cs"/>
              </a:rPr>
              <a:t>172</a:t>
            </a:r>
            <a:r>
              <a:rPr lang="en-US" sz="1200" kern="1200" dirty="0" smtClean="0">
                <a:solidFill>
                  <a:schemeClr val="tx1"/>
                </a:solidFill>
                <a:effectLst/>
                <a:latin typeface="+mn-lt"/>
                <a:ea typeface="+mn-ea"/>
                <a:cs typeface="+mn-cs"/>
              </a:rPr>
              <a:t>, and Blue: </a:t>
            </a:r>
            <a:r>
              <a:rPr lang="en-US" sz="1200" b="1" kern="1200" dirty="0" smtClean="0">
                <a:solidFill>
                  <a:schemeClr val="tx1"/>
                </a:solidFill>
                <a:effectLst/>
                <a:latin typeface="+mn-lt"/>
                <a:ea typeface="+mn-ea"/>
                <a:cs typeface="+mn-cs"/>
              </a:rPr>
              <a:t>198</a:t>
            </a:r>
            <a:r>
              <a:rPr lang="en-US" sz="1200" kern="1200" dirty="0" smtClean="0">
                <a:solidFill>
                  <a:schemeClr val="tx1"/>
                </a:solidFill>
                <a:effectLst/>
                <a:latin typeface="+mn-lt"/>
                <a:ea typeface="+mn-ea"/>
                <a:cs typeface="+mn-cs"/>
              </a:rPr>
              <a:t>.</a:t>
            </a:r>
          </a:p>
          <a:p>
            <a:pPr marL="1085850" lvl="2" indent="-171450">
              <a:buFont typeface="Arial" pitchFamily="34" charset="0"/>
              <a:buChar char="•"/>
            </a:pPr>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Transparency</a:t>
            </a:r>
            <a:r>
              <a:rPr lang="en-US" sz="1200" kern="1200" dirty="0" smtClean="0">
                <a:solidFill>
                  <a:schemeClr val="tx1"/>
                </a:solidFill>
                <a:effectLst/>
                <a:latin typeface="+mn-lt"/>
                <a:ea typeface="+mn-ea"/>
                <a:cs typeface="+mn-cs"/>
              </a:rPr>
              <a:t> box, enter </a:t>
            </a:r>
            <a:r>
              <a:rPr lang="en-US" sz="1200" b="1" kern="1200" dirty="0" smtClean="0">
                <a:solidFill>
                  <a:schemeClr val="tx1"/>
                </a:solidFill>
                <a:effectLst/>
                <a:latin typeface="+mn-lt"/>
                <a:ea typeface="+mn-ea"/>
                <a:cs typeface="+mn-cs"/>
              </a:rPr>
              <a:t>0%</a:t>
            </a:r>
            <a:r>
              <a:rPr lang="en-US" sz="1200" kern="1200" dirty="0" smtClean="0">
                <a:solidFill>
                  <a:schemeClr val="tx1"/>
                </a:solidFill>
                <a:effectLst/>
                <a:latin typeface="+mn-lt"/>
                <a:ea typeface="+mn-ea"/>
                <a:cs typeface="+mn-cs"/>
              </a:rPr>
              <a:t>. </a:t>
            </a:r>
          </a:p>
          <a:p>
            <a:pPr marL="628650" lvl="1" indent="-171450">
              <a:buFont typeface="Arial" pitchFamily="34" charset="0"/>
              <a:buChar char="•"/>
            </a:pPr>
            <a:r>
              <a:rPr lang="en-US" sz="1200" kern="1200" dirty="0" smtClean="0">
                <a:solidFill>
                  <a:schemeClr val="tx1"/>
                </a:solidFill>
                <a:effectLst/>
                <a:latin typeface="+mn-lt"/>
                <a:ea typeface="+mn-ea"/>
                <a:cs typeface="+mn-cs"/>
              </a:rPr>
              <a:t>Select the next stop in the slider, and then do the following: </a:t>
            </a:r>
          </a:p>
          <a:p>
            <a:pPr marL="1085850" lvl="2" indent="-171450">
              <a:buFont typeface="Arial" pitchFamily="34" charset="0"/>
              <a:buChar char="•"/>
            </a:pPr>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Position </a:t>
            </a:r>
            <a:r>
              <a:rPr lang="en-US" sz="1200" kern="1200" dirty="0" smtClean="0">
                <a:solidFill>
                  <a:schemeClr val="tx1"/>
                </a:solidFill>
                <a:effectLst/>
                <a:latin typeface="+mn-lt"/>
                <a:ea typeface="+mn-ea"/>
                <a:cs typeface="+mn-cs"/>
              </a:rPr>
              <a:t>box, enter </a:t>
            </a:r>
            <a:r>
              <a:rPr lang="en-US" sz="1200" b="1" kern="1200" dirty="0" smtClean="0">
                <a:solidFill>
                  <a:schemeClr val="tx1"/>
                </a:solidFill>
                <a:effectLst/>
                <a:latin typeface="+mn-lt"/>
                <a:ea typeface="+mn-ea"/>
                <a:cs typeface="+mn-cs"/>
              </a:rPr>
              <a:t>73%</a:t>
            </a:r>
            <a:r>
              <a:rPr lang="en-US" sz="1200" kern="1200" dirty="0" smtClean="0">
                <a:solidFill>
                  <a:schemeClr val="tx1"/>
                </a:solidFill>
                <a:effectLst/>
                <a:latin typeface="+mn-lt"/>
                <a:ea typeface="+mn-ea"/>
                <a:cs typeface="+mn-cs"/>
              </a:rPr>
              <a:t>.</a:t>
            </a:r>
          </a:p>
          <a:p>
            <a:pPr marL="1085850" lvl="2" indent="-171450">
              <a:buFont typeface="Arial" pitchFamily="34" charset="0"/>
              <a:buChar char="•"/>
            </a:pPr>
            <a:r>
              <a:rPr lang="en-US" sz="1200" kern="1200" dirty="0" smtClean="0">
                <a:solidFill>
                  <a:schemeClr val="tx1"/>
                </a:solidFill>
                <a:effectLst/>
                <a:latin typeface="+mn-lt"/>
                <a:ea typeface="+mn-ea"/>
                <a:cs typeface="+mn-cs"/>
              </a:rPr>
              <a:t>Click the button next to </a:t>
            </a:r>
            <a:r>
              <a:rPr lang="en-US" sz="1200" b="1" kern="1200" dirty="0" smtClean="0">
                <a:solidFill>
                  <a:schemeClr val="tx1"/>
                </a:solidFill>
                <a:effectLst/>
                <a:latin typeface="+mn-lt"/>
                <a:ea typeface="+mn-ea"/>
                <a:cs typeface="+mn-cs"/>
              </a:rPr>
              <a:t>Color</a:t>
            </a:r>
            <a:r>
              <a:rPr lang="en-US" sz="1200" kern="1200" dirty="0" smtClean="0">
                <a:solidFill>
                  <a:schemeClr val="tx1"/>
                </a:solidFill>
                <a:effectLst/>
                <a:latin typeface="+mn-lt"/>
                <a:ea typeface="+mn-ea"/>
                <a:cs typeface="+mn-cs"/>
              </a:rPr>
              <a:t>, click </a:t>
            </a:r>
            <a:r>
              <a:rPr lang="en-US" sz="1200" b="1" kern="1200" dirty="0" smtClean="0">
                <a:solidFill>
                  <a:schemeClr val="tx1"/>
                </a:solidFill>
                <a:effectLst/>
                <a:latin typeface="+mn-lt"/>
                <a:ea typeface="+mn-ea"/>
                <a:cs typeface="+mn-cs"/>
              </a:rPr>
              <a:t>More Colors</a:t>
            </a:r>
            <a:r>
              <a:rPr lang="en-US" sz="1200" kern="1200" dirty="0" smtClean="0">
                <a:solidFill>
                  <a:schemeClr val="tx1"/>
                </a:solidFill>
                <a:effectLst/>
                <a:latin typeface="+mn-lt"/>
                <a:ea typeface="+mn-ea"/>
                <a:cs typeface="+mn-cs"/>
              </a:rPr>
              <a:t>, and then in the </a:t>
            </a:r>
            <a:r>
              <a:rPr lang="en-US" sz="1200" b="1" kern="1200" dirty="0" smtClean="0">
                <a:solidFill>
                  <a:schemeClr val="tx1"/>
                </a:solidFill>
                <a:effectLst/>
                <a:latin typeface="+mn-lt"/>
                <a:ea typeface="+mn-ea"/>
                <a:cs typeface="+mn-cs"/>
              </a:rPr>
              <a:t>Colors</a:t>
            </a:r>
            <a:r>
              <a:rPr lang="en-US" sz="1200" kern="1200" dirty="0" smtClean="0">
                <a:solidFill>
                  <a:schemeClr val="tx1"/>
                </a:solidFill>
                <a:effectLst/>
                <a:latin typeface="+mn-lt"/>
                <a:ea typeface="+mn-ea"/>
                <a:cs typeface="+mn-cs"/>
              </a:rPr>
              <a:t> dialog box, on the </a:t>
            </a:r>
            <a:r>
              <a:rPr lang="en-US" sz="1200" b="1" kern="1200" dirty="0" smtClean="0">
                <a:solidFill>
                  <a:schemeClr val="tx1"/>
                </a:solidFill>
                <a:effectLst/>
                <a:latin typeface="+mn-lt"/>
                <a:ea typeface="+mn-ea"/>
                <a:cs typeface="+mn-cs"/>
              </a:rPr>
              <a:t>Custom</a:t>
            </a:r>
            <a:r>
              <a:rPr lang="en-US" sz="1200" kern="1200" dirty="0" smtClean="0">
                <a:solidFill>
                  <a:schemeClr val="tx1"/>
                </a:solidFill>
                <a:effectLst/>
                <a:latin typeface="+mn-lt"/>
                <a:ea typeface="+mn-ea"/>
                <a:cs typeface="+mn-cs"/>
              </a:rPr>
              <a:t> tab, enter values for Red: </a:t>
            </a:r>
            <a:r>
              <a:rPr lang="en-US" sz="1200" b="1" kern="1200" dirty="0" smtClean="0">
                <a:solidFill>
                  <a:schemeClr val="tx1"/>
                </a:solidFill>
                <a:effectLst/>
                <a:latin typeface="+mn-lt"/>
                <a:ea typeface="+mn-ea"/>
                <a:cs typeface="+mn-cs"/>
              </a:rPr>
              <a:t>49</a:t>
            </a:r>
            <a:r>
              <a:rPr lang="en-US" sz="1200" kern="1200" dirty="0" smtClean="0">
                <a:solidFill>
                  <a:schemeClr val="tx1"/>
                </a:solidFill>
                <a:effectLst/>
                <a:latin typeface="+mn-lt"/>
                <a:ea typeface="+mn-ea"/>
                <a:cs typeface="+mn-cs"/>
              </a:rPr>
              <a:t>, Green: </a:t>
            </a:r>
            <a:r>
              <a:rPr lang="en-US" sz="1200" b="1" kern="1200" dirty="0" smtClean="0">
                <a:solidFill>
                  <a:schemeClr val="tx1"/>
                </a:solidFill>
                <a:effectLst/>
                <a:latin typeface="+mn-lt"/>
                <a:ea typeface="+mn-ea"/>
                <a:cs typeface="+mn-cs"/>
              </a:rPr>
              <a:t>133</a:t>
            </a:r>
            <a:r>
              <a:rPr lang="en-US" sz="1200" kern="1200" dirty="0" smtClean="0">
                <a:solidFill>
                  <a:schemeClr val="tx1"/>
                </a:solidFill>
                <a:effectLst/>
                <a:latin typeface="+mn-lt"/>
                <a:ea typeface="+mn-ea"/>
                <a:cs typeface="+mn-cs"/>
              </a:rPr>
              <a:t>, and Blue: </a:t>
            </a:r>
            <a:r>
              <a:rPr lang="en-US" sz="1200" b="1" kern="1200" dirty="0" smtClean="0">
                <a:solidFill>
                  <a:schemeClr val="tx1"/>
                </a:solidFill>
                <a:effectLst/>
                <a:latin typeface="+mn-lt"/>
                <a:ea typeface="+mn-ea"/>
                <a:cs typeface="+mn-cs"/>
              </a:rPr>
              <a:t>156</a:t>
            </a:r>
            <a:r>
              <a:rPr lang="en-US" sz="1200" kern="1200" dirty="0" smtClean="0">
                <a:solidFill>
                  <a:schemeClr val="tx1"/>
                </a:solidFill>
                <a:effectLst/>
                <a:latin typeface="+mn-lt"/>
                <a:ea typeface="+mn-ea"/>
                <a:cs typeface="+mn-cs"/>
              </a:rPr>
              <a:t>.</a:t>
            </a:r>
          </a:p>
          <a:p>
            <a:pPr marL="1085850" lvl="2" indent="-171450">
              <a:buFont typeface="Arial" pitchFamily="34" charset="0"/>
              <a:buChar char="•"/>
            </a:pPr>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Transparency</a:t>
            </a:r>
            <a:r>
              <a:rPr lang="en-US" sz="1200" kern="1200" dirty="0" smtClean="0">
                <a:solidFill>
                  <a:schemeClr val="tx1"/>
                </a:solidFill>
                <a:effectLst/>
                <a:latin typeface="+mn-lt"/>
                <a:ea typeface="+mn-ea"/>
                <a:cs typeface="+mn-cs"/>
              </a:rPr>
              <a:t> box, enter </a:t>
            </a:r>
            <a:r>
              <a:rPr lang="en-US" sz="1200" b="1" kern="1200" dirty="0" smtClean="0">
                <a:solidFill>
                  <a:schemeClr val="tx1"/>
                </a:solidFill>
                <a:effectLst/>
                <a:latin typeface="+mn-lt"/>
                <a:ea typeface="+mn-ea"/>
                <a:cs typeface="+mn-cs"/>
              </a:rPr>
              <a:t>0%</a:t>
            </a:r>
            <a:r>
              <a:rPr lang="en-US" sz="1200" kern="1200" dirty="0" smtClean="0">
                <a:solidFill>
                  <a:schemeClr val="tx1"/>
                </a:solidFill>
                <a:effectLst/>
                <a:latin typeface="+mn-lt"/>
                <a:ea typeface="+mn-ea"/>
                <a:cs typeface="+mn-cs"/>
              </a:rPr>
              <a:t>. </a:t>
            </a:r>
          </a:p>
          <a:p>
            <a:pPr marL="628650" lvl="1" indent="-171450">
              <a:buFont typeface="Arial" pitchFamily="34" charset="0"/>
              <a:buChar char="•"/>
            </a:pPr>
            <a:r>
              <a:rPr lang="en-US" sz="1200" kern="1200" dirty="0" smtClean="0">
                <a:solidFill>
                  <a:schemeClr val="tx1"/>
                </a:solidFill>
                <a:effectLst/>
                <a:latin typeface="+mn-lt"/>
                <a:ea typeface="+mn-ea"/>
                <a:cs typeface="+mn-cs"/>
              </a:rPr>
              <a:t>Select the last stop in the slider, and then do the following: </a:t>
            </a:r>
          </a:p>
          <a:p>
            <a:pPr marL="1085850" lvl="2" indent="-171450">
              <a:buFont typeface="Arial" pitchFamily="34" charset="0"/>
              <a:buChar char="•"/>
            </a:pPr>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Position </a:t>
            </a:r>
            <a:r>
              <a:rPr lang="en-US" sz="1200" kern="1200" dirty="0" smtClean="0">
                <a:solidFill>
                  <a:schemeClr val="tx1"/>
                </a:solidFill>
                <a:effectLst/>
                <a:latin typeface="+mn-lt"/>
                <a:ea typeface="+mn-ea"/>
                <a:cs typeface="+mn-cs"/>
              </a:rPr>
              <a:t>box, enter </a:t>
            </a:r>
            <a:r>
              <a:rPr lang="en-US" sz="1200" b="1" kern="1200" dirty="0" smtClean="0">
                <a:solidFill>
                  <a:schemeClr val="tx1"/>
                </a:solidFill>
                <a:effectLst/>
                <a:latin typeface="+mn-lt"/>
                <a:ea typeface="+mn-ea"/>
                <a:cs typeface="+mn-cs"/>
              </a:rPr>
              <a:t>100%</a:t>
            </a:r>
            <a:r>
              <a:rPr lang="en-US" sz="1200" kern="1200" dirty="0" smtClean="0">
                <a:solidFill>
                  <a:schemeClr val="tx1"/>
                </a:solidFill>
                <a:effectLst/>
                <a:latin typeface="+mn-lt"/>
                <a:ea typeface="+mn-ea"/>
                <a:cs typeface="+mn-cs"/>
              </a:rPr>
              <a:t>.</a:t>
            </a:r>
          </a:p>
          <a:p>
            <a:pPr marL="1085850" lvl="2" indent="-171450">
              <a:buFont typeface="Arial" pitchFamily="34" charset="0"/>
              <a:buChar char="•"/>
            </a:pPr>
            <a:r>
              <a:rPr lang="en-US" sz="1200" kern="1200" dirty="0" smtClean="0">
                <a:solidFill>
                  <a:schemeClr val="tx1"/>
                </a:solidFill>
                <a:effectLst/>
                <a:latin typeface="+mn-lt"/>
                <a:ea typeface="+mn-ea"/>
                <a:cs typeface="+mn-cs"/>
              </a:rPr>
              <a:t>Click the button next to </a:t>
            </a:r>
            <a:r>
              <a:rPr lang="en-US" sz="1200" b="1" kern="1200" dirty="0" smtClean="0">
                <a:solidFill>
                  <a:schemeClr val="tx1"/>
                </a:solidFill>
                <a:effectLst/>
                <a:latin typeface="+mn-lt"/>
                <a:ea typeface="+mn-ea"/>
                <a:cs typeface="+mn-cs"/>
              </a:rPr>
              <a:t>Color</a:t>
            </a:r>
            <a:r>
              <a:rPr lang="en-US" sz="1200" kern="1200" dirty="0" smtClean="0">
                <a:solidFill>
                  <a:schemeClr val="tx1"/>
                </a:solidFill>
                <a:effectLst/>
                <a:latin typeface="+mn-lt"/>
                <a:ea typeface="+mn-ea"/>
                <a:cs typeface="+mn-cs"/>
              </a:rPr>
              <a:t>, click </a:t>
            </a:r>
            <a:r>
              <a:rPr lang="en-US" sz="1200" b="1" kern="1200" dirty="0" smtClean="0">
                <a:solidFill>
                  <a:schemeClr val="tx1"/>
                </a:solidFill>
                <a:effectLst/>
                <a:latin typeface="+mn-lt"/>
                <a:ea typeface="+mn-ea"/>
                <a:cs typeface="+mn-cs"/>
              </a:rPr>
              <a:t>More Colors</a:t>
            </a:r>
            <a:r>
              <a:rPr lang="en-US" sz="1200" kern="1200" dirty="0" smtClean="0">
                <a:solidFill>
                  <a:schemeClr val="tx1"/>
                </a:solidFill>
                <a:effectLst/>
                <a:latin typeface="+mn-lt"/>
                <a:ea typeface="+mn-ea"/>
                <a:cs typeface="+mn-cs"/>
              </a:rPr>
              <a:t>, and then in the </a:t>
            </a:r>
            <a:r>
              <a:rPr lang="en-US" sz="1200" b="1" kern="1200" dirty="0" smtClean="0">
                <a:solidFill>
                  <a:schemeClr val="tx1"/>
                </a:solidFill>
                <a:effectLst/>
                <a:latin typeface="+mn-lt"/>
                <a:ea typeface="+mn-ea"/>
                <a:cs typeface="+mn-cs"/>
              </a:rPr>
              <a:t>Colors</a:t>
            </a:r>
            <a:r>
              <a:rPr lang="en-US" sz="1200" kern="1200" dirty="0" smtClean="0">
                <a:solidFill>
                  <a:schemeClr val="tx1"/>
                </a:solidFill>
                <a:effectLst/>
                <a:latin typeface="+mn-lt"/>
                <a:ea typeface="+mn-ea"/>
                <a:cs typeface="+mn-cs"/>
              </a:rPr>
              <a:t> dialog box, on the </a:t>
            </a:r>
            <a:r>
              <a:rPr lang="en-US" sz="1200" b="1" kern="1200" dirty="0" smtClean="0">
                <a:solidFill>
                  <a:schemeClr val="tx1"/>
                </a:solidFill>
                <a:effectLst/>
                <a:latin typeface="+mn-lt"/>
                <a:ea typeface="+mn-ea"/>
                <a:cs typeface="+mn-cs"/>
              </a:rPr>
              <a:t>Custom</a:t>
            </a:r>
            <a:r>
              <a:rPr lang="en-US" sz="1200" kern="1200" dirty="0" smtClean="0">
                <a:solidFill>
                  <a:schemeClr val="tx1"/>
                </a:solidFill>
                <a:effectLst/>
                <a:latin typeface="+mn-lt"/>
                <a:ea typeface="+mn-ea"/>
                <a:cs typeface="+mn-cs"/>
              </a:rPr>
              <a:t> tab, enter values for Red: </a:t>
            </a:r>
            <a:r>
              <a:rPr lang="en-US" sz="1200" b="1" kern="1200" dirty="0" smtClean="0">
                <a:solidFill>
                  <a:schemeClr val="tx1"/>
                </a:solidFill>
                <a:effectLst/>
                <a:latin typeface="+mn-lt"/>
                <a:ea typeface="+mn-ea"/>
                <a:cs typeface="+mn-cs"/>
              </a:rPr>
              <a:t>75</a:t>
            </a:r>
            <a:r>
              <a:rPr lang="en-US" sz="1200" kern="1200" dirty="0" smtClean="0">
                <a:solidFill>
                  <a:schemeClr val="tx1"/>
                </a:solidFill>
                <a:effectLst/>
                <a:latin typeface="+mn-lt"/>
                <a:ea typeface="+mn-ea"/>
                <a:cs typeface="+mn-cs"/>
              </a:rPr>
              <a:t>, Green: </a:t>
            </a:r>
            <a:r>
              <a:rPr lang="en-US" sz="1200" b="1" kern="1200" dirty="0" smtClean="0">
                <a:solidFill>
                  <a:schemeClr val="tx1"/>
                </a:solidFill>
                <a:effectLst/>
                <a:latin typeface="+mn-lt"/>
                <a:ea typeface="+mn-ea"/>
                <a:cs typeface="+mn-cs"/>
              </a:rPr>
              <a:t>172</a:t>
            </a:r>
            <a:r>
              <a:rPr lang="en-US" sz="1200" kern="1200" dirty="0" smtClean="0">
                <a:solidFill>
                  <a:schemeClr val="tx1"/>
                </a:solidFill>
                <a:effectLst/>
                <a:latin typeface="+mn-lt"/>
                <a:ea typeface="+mn-ea"/>
                <a:cs typeface="+mn-cs"/>
              </a:rPr>
              <a:t>, and Blue: </a:t>
            </a:r>
            <a:r>
              <a:rPr lang="en-US" sz="1200" b="1" kern="1200" dirty="0" smtClean="0">
                <a:solidFill>
                  <a:schemeClr val="tx1"/>
                </a:solidFill>
                <a:effectLst/>
                <a:latin typeface="+mn-lt"/>
                <a:ea typeface="+mn-ea"/>
                <a:cs typeface="+mn-cs"/>
              </a:rPr>
              <a:t>198</a:t>
            </a:r>
            <a:r>
              <a:rPr lang="en-US" sz="1200" kern="1200" dirty="0" smtClean="0">
                <a:solidFill>
                  <a:schemeClr val="tx1"/>
                </a:solidFill>
                <a:effectLst/>
                <a:latin typeface="+mn-lt"/>
                <a:ea typeface="+mn-ea"/>
                <a:cs typeface="+mn-cs"/>
              </a:rPr>
              <a:t>.</a:t>
            </a:r>
          </a:p>
          <a:p>
            <a:pPr marL="1085850" lvl="2" indent="-171450">
              <a:buFont typeface="Arial" pitchFamily="34" charset="0"/>
              <a:buChar char="•"/>
            </a:pPr>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Transparency</a:t>
            </a:r>
            <a:r>
              <a:rPr lang="en-US" sz="1200" kern="1200" dirty="0" smtClean="0">
                <a:solidFill>
                  <a:schemeClr val="tx1"/>
                </a:solidFill>
                <a:effectLst/>
                <a:latin typeface="+mn-lt"/>
                <a:ea typeface="+mn-ea"/>
                <a:cs typeface="+mn-cs"/>
              </a:rPr>
              <a:t> box, enter </a:t>
            </a:r>
            <a:r>
              <a:rPr lang="en-US" sz="1200" b="1" kern="1200" dirty="0" smtClean="0">
                <a:solidFill>
                  <a:schemeClr val="tx1"/>
                </a:solidFill>
                <a:effectLst/>
                <a:latin typeface="+mn-lt"/>
                <a:ea typeface="+mn-ea"/>
                <a:cs typeface="+mn-cs"/>
              </a:rPr>
              <a:t>0%</a:t>
            </a:r>
            <a:r>
              <a:rPr lang="en-US" sz="1200" kern="1200" dirty="0" smtClean="0">
                <a:solidFill>
                  <a:schemeClr val="tx1"/>
                </a:solidFill>
                <a:effectLst/>
                <a:latin typeface="+mn-lt"/>
                <a:ea typeface="+mn-ea"/>
                <a:cs typeface="+mn-cs"/>
              </a:rPr>
              <a:t>. </a:t>
            </a:r>
          </a:p>
          <a:p>
            <a:pPr marL="228600" lvl="0" indent="-228600">
              <a:buFont typeface="+mj-lt"/>
              <a:buAutoNum type="arabicPeriod"/>
            </a:pPr>
            <a:r>
              <a:rPr lang="en-US" dirty="0" smtClean="0"/>
              <a:t>Also in the </a:t>
            </a:r>
            <a:r>
              <a:rPr lang="en-US" b="1" dirty="0" smtClean="0"/>
              <a:t>Format Shape </a:t>
            </a:r>
            <a:r>
              <a:rPr lang="en-US" dirty="0" smtClean="0"/>
              <a:t>dialog box, click </a:t>
            </a:r>
            <a:r>
              <a:rPr lang="en-US" b="1" dirty="0" smtClean="0"/>
              <a:t>Line Color </a:t>
            </a:r>
            <a:r>
              <a:rPr lang="en-US" dirty="0" smtClean="0"/>
              <a:t>in the left pane, in the </a:t>
            </a:r>
            <a:r>
              <a:rPr lang="en-US" b="1" dirty="0" smtClean="0"/>
              <a:t>Line Color</a:t>
            </a:r>
            <a:r>
              <a:rPr lang="en-US" b="1" baseline="0" dirty="0" smtClean="0"/>
              <a:t> </a:t>
            </a:r>
            <a:r>
              <a:rPr lang="en-US" baseline="0" dirty="0" smtClean="0"/>
              <a:t>pane, select </a:t>
            </a:r>
            <a:r>
              <a:rPr lang="en-US" b="1" baseline="0" dirty="0" smtClean="0"/>
              <a:t>No line</a:t>
            </a:r>
            <a:r>
              <a:rPr lang="en-US" baseline="0" dirty="0" smtClean="0"/>
              <a:t>.</a:t>
            </a:r>
          </a:p>
          <a:p>
            <a:pPr marL="228600" lvl="0" indent="-228600">
              <a:buFont typeface="+mj-lt"/>
              <a:buAutoNum type="arabicPeriod"/>
            </a:pPr>
            <a:r>
              <a:rPr lang="en-US" baseline="0" dirty="0" smtClean="0"/>
              <a:t>Also in the </a:t>
            </a:r>
            <a:r>
              <a:rPr lang="en-US" b="1" baseline="0" dirty="0" smtClean="0"/>
              <a:t>Format Shape </a:t>
            </a:r>
            <a:r>
              <a:rPr lang="en-US" baseline="0" dirty="0" smtClean="0"/>
              <a:t>dialog box, click </a:t>
            </a:r>
            <a:r>
              <a:rPr lang="en-US" b="1" baseline="0" dirty="0" smtClean="0"/>
              <a:t>Size</a:t>
            </a:r>
            <a:r>
              <a:rPr lang="en-US" baseline="0" dirty="0" smtClean="0"/>
              <a:t> in the left pane, in the </a:t>
            </a:r>
            <a:r>
              <a:rPr lang="en-US" b="1" baseline="0" dirty="0" smtClean="0"/>
              <a:t>Size</a:t>
            </a:r>
            <a:r>
              <a:rPr lang="en-US" baseline="0" dirty="0" smtClean="0"/>
              <a:t> pane, under </a:t>
            </a:r>
            <a:r>
              <a:rPr lang="en-US" b="1" baseline="0" dirty="0" smtClean="0"/>
              <a:t>Size and rotate</a:t>
            </a:r>
            <a:r>
              <a:rPr lang="en-US" b="0" baseline="0" dirty="0" smtClean="0"/>
              <a:t>, </a:t>
            </a:r>
            <a:r>
              <a:rPr lang="en-US" baseline="0" dirty="0" smtClean="0"/>
              <a:t>enter </a:t>
            </a:r>
            <a:r>
              <a:rPr lang="en-US" b="1" baseline="0" dirty="0" smtClean="0"/>
              <a:t>7.5” </a:t>
            </a:r>
            <a:r>
              <a:rPr lang="en-US" baseline="0" dirty="0" smtClean="0"/>
              <a:t>in the </a:t>
            </a:r>
            <a:r>
              <a:rPr lang="en-US" b="1" baseline="0" dirty="0" smtClean="0"/>
              <a:t>Height</a:t>
            </a:r>
            <a:r>
              <a:rPr lang="en-US" baseline="0" dirty="0" smtClean="0"/>
              <a:t> box and </a:t>
            </a:r>
            <a:r>
              <a:rPr lang="en-US" b="1" baseline="0" dirty="0" smtClean="0"/>
              <a:t>10” </a:t>
            </a:r>
            <a:r>
              <a:rPr lang="en-US" baseline="0" dirty="0" smtClean="0"/>
              <a:t>in the </a:t>
            </a:r>
            <a:r>
              <a:rPr lang="en-US" b="1" baseline="0" dirty="0" smtClean="0"/>
              <a:t>Width</a:t>
            </a:r>
            <a:r>
              <a:rPr lang="en-US" baseline="0" dirty="0" smtClean="0"/>
              <a:t> box.</a:t>
            </a:r>
          </a:p>
          <a:p>
            <a:pPr marL="228600" indent="-228600">
              <a:buFont typeface="+mj-lt"/>
              <a:buAutoNum type="arabicPeriod"/>
            </a:pPr>
            <a:r>
              <a:rPr lang="en-US" sz="1200" kern="1200" dirty="0" smtClean="0">
                <a:solidFill>
                  <a:schemeClr val="tx1"/>
                </a:solidFill>
                <a:effectLst/>
                <a:latin typeface="+mn-lt"/>
                <a:ea typeface="+mn-ea"/>
                <a:cs typeface="+mn-cs"/>
              </a:rPr>
              <a:t>On the </a:t>
            </a:r>
            <a:r>
              <a:rPr lang="en-US" sz="1200" b="1" kern="1200" dirty="0" smtClean="0">
                <a:solidFill>
                  <a:schemeClr val="tx1"/>
                </a:solidFill>
                <a:effectLst/>
                <a:latin typeface="+mn-lt"/>
                <a:ea typeface="+mn-ea"/>
                <a:cs typeface="+mn-cs"/>
              </a:rPr>
              <a:t>Home</a:t>
            </a:r>
            <a:r>
              <a:rPr lang="en-US" sz="1200" kern="1200" dirty="0" smtClean="0">
                <a:solidFill>
                  <a:schemeClr val="tx1"/>
                </a:solidFill>
                <a:effectLst/>
                <a:latin typeface="+mn-lt"/>
                <a:ea typeface="+mn-ea"/>
                <a:cs typeface="+mn-cs"/>
              </a:rPr>
              <a:t> tab, in the </a:t>
            </a:r>
            <a:r>
              <a:rPr lang="en-US" sz="1200" b="1" kern="1200" dirty="0" smtClean="0">
                <a:solidFill>
                  <a:schemeClr val="tx1"/>
                </a:solidFill>
                <a:effectLst/>
                <a:latin typeface="+mn-lt"/>
                <a:ea typeface="+mn-ea"/>
                <a:cs typeface="+mn-cs"/>
              </a:rPr>
              <a:t>Drawing</a:t>
            </a:r>
            <a:r>
              <a:rPr lang="en-US" sz="1200" kern="1200" dirty="0" smtClean="0">
                <a:solidFill>
                  <a:schemeClr val="tx1"/>
                </a:solidFill>
                <a:effectLst/>
                <a:latin typeface="+mn-lt"/>
                <a:ea typeface="+mn-ea"/>
                <a:cs typeface="+mn-cs"/>
              </a:rPr>
              <a:t> group, click </a:t>
            </a:r>
            <a:r>
              <a:rPr lang="en-US" sz="1200" b="1" kern="1200" dirty="0" smtClean="0">
                <a:solidFill>
                  <a:schemeClr val="tx1"/>
                </a:solidFill>
                <a:effectLst/>
                <a:latin typeface="+mn-lt"/>
                <a:ea typeface="+mn-ea"/>
                <a:cs typeface="+mn-cs"/>
              </a:rPr>
              <a:t>Arrange</a:t>
            </a:r>
            <a:r>
              <a:rPr lang="en-US" sz="1200" kern="1200" dirty="0" smtClean="0">
                <a:solidFill>
                  <a:schemeClr val="tx1"/>
                </a:solidFill>
                <a:effectLst/>
                <a:latin typeface="+mn-lt"/>
                <a:ea typeface="+mn-ea"/>
                <a:cs typeface="+mn-cs"/>
              </a:rPr>
              <a:t>, point to </a:t>
            </a:r>
            <a:r>
              <a:rPr lang="en-US" sz="1200" b="1" kern="1200" dirty="0" smtClean="0">
                <a:solidFill>
                  <a:schemeClr val="tx1"/>
                </a:solidFill>
                <a:effectLst/>
                <a:latin typeface="+mn-lt"/>
                <a:ea typeface="+mn-ea"/>
                <a:cs typeface="+mn-cs"/>
              </a:rPr>
              <a:t>Align</a:t>
            </a:r>
            <a:r>
              <a:rPr lang="en-US" sz="1200" kern="1200" dirty="0" smtClean="0">
                <a:solidFill>
                  <a:schemeClr val="tx1"/>
                </a:solidFill>
                <a:effectLst/>
                <a:latin typeface="+mn-lt"/>
                <a:ea typeface="+mn-ea"/>
                <a:cs typeface="+mn-cs"/>
              </a:rPr>
              <a:t>, and then do the following:</a:t>
            </a:r>
          </a:p>
          <a:p>
            <a:pPr marL="685800" lvl="1" indent="-228600">
              <a:buFont typeface="Arial" pitchFamily="34" charset="0"/>
              <a:buChar char="•"/>
            </a:pPr>
            <a:r>
              <a:rPr lang="en-US" sz="1200" kern="1200" dirty="0" smtClean="0">
                <a:solidFill>
                  <a:schemeClr val="tx1"/>
                </a:solidFill>
                <a:effectLst/>
                <a:latin typeface="+mn-lt"/>
                <a:ea typeface="+mn-ea"/>
                <a:cs typeface="+mn-cs"/>
              </a:rPr>
              <a:t>Click </a:t>
            </a:r>
            <a:r>
              <a:rPr lang="en-US" sz="1200" b="1" kern="1200" dirty="0" smtClean="0">
                <a:solidFill>
                  <a:schemeClr val="tx1"/>
                </a:solidFill>
                <a:effectLst/>
                <a:latin typeface="+mn-lt"/>
                <a:ea typeface="+mn-ea"/>
                <a:cs typeface="+mn-cs"/>
              </a:rPr>
              <a:t>Align</a:t>
            </a:r>
            <a:r>
              <a:rPr lang="en-US" sz="1200" b="1" kern="1200" baseline="0" dirty="0" smtClean="0">
                <a:solidFill>
                  <a:schemeClr val="tx1"/>
                </a:solidFill>
                <a:effectLst/>
                <a:latin typeface="+mn-lt"/>
                <a:ea typeface="+mn-ea"/>
                <a:cs typeface="+mn-cs"/>
              </a:rPr>
              <a:t> to Slide</a:t>
            </a:r>
            <a:r>
              <a:rPr lang="en-US" sz="1200" kern="1200" baseline="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marL="685800" lvl="1" indent="-228600">
              <a:buFont typeface="Arial" pitchFamily="34" charset="0"/>
              <a:buChar char="•"/>
            </a:pPr>
            <a:r>
              <a:rPr lang="en-US" sz="1200" kern="1200" dirty="0" smtClean="0">
                <a:solidFill>
                  <a:schemeClr val="tx1"/>
                </a:solidFill>
                <a:effectLst/>
                <a:latin typeface="+mn-lt"/>
                <a:ea typeface="+mn-ea"/>
                <a:cs typeface="+mn-cs"/>
              </a:rPr>
              <a:t>Click </a:t>
            </a:r>
            <a:r>
              <a:rPr lang="en-US" sz="1200" b="1" kern="1200" dirty="0" smtClean="0">
                <a:solidFill>
                  <a:schemeClr val="tx1"/>
                </a:solidFill>
                <a:effectLst/>
                <a:latin typeface="+mn-lt"/>
                <a:ea typeface="+mn-ea"/>
                <a:cs typeface="+mn-cs"/>
              </a:rPr>
              <a:t>Align Middle</a:t>
            </a:r>
            <a:r>
              <a:rPr lang="en-US" sz="1200" kern="1200" dirty="0" smtClean="0">
                <a:solidFill>
                  <a:schemeClr val="tx1"/>
                </a:solidFill>
                <a:effectLst/>
                <a:latin typeface="+mn-lt"/>
                <a:ea typeface="+mn-ea"/>
                <a:cs typeface="+mn-cs"/>
              </a:rPr>
              <a:t>. </a:t>
            </a:r>
          </a:p>
          <a:p>
            <a:pPr marL="685800" lvl="1" indent="-228600">
              <a:buFont typeface="Arial" pitchFamily="34" charset="0"/>
              <a:buChar char="•"/>
            </a:pPr>
            <a:r>
              <a:rPr lang="en-US" sz="1200" kern="1200" dirty="0" smtClean="0">
                <a:solidFill>
                  <a:schemeClr val="tx1"/>
                </a:solidFill>
                <a:effectLst/>
                <a:latin typeface="+mn-lt"/>
                <a:ea typeface="+mn-ea"/>
                <a:cs typeface="+mn-cs"/>
              </a:rPr>
              <a:t>Click </a:t>
            </a:r>
            <a:r>
              <a:rPr lang="en-US" sz="1200" b="1" kern="1200" dirty="0" smtClean="0">
                <a:solidFill>
                  <a:schemeClr val="tx1"/>
                </a:solidFill>
                <a:effectLst/>
                <a:latin typeface="+mn-lt"/>
                <a:ea typeface="+mn-ea"/>
                <a:cs typeface="+mn-cs"/>
              </a:rPr>
              <a:t>Align Center</a:t>
            </a:r>
            <a:r>
              <a:rPr lang="en-US" sz="1200" kern="1200" dirty="0" smtClean="0">
                <a:solidFill>
                  <a:schemeClr val="tx1"/>
                </a:solidFill>
                <a:effectLst/>
                <a:latin typeface="+mn-lt"/>
                <a:ea typeface="+mn-ea"/>
                <a:cs typeface="+mn-cs"/>
              </a:rPr>
              <a:t>.</a:t>
            </a:r>
            <a:endParaRPr lang="en-US" baseline="0" dirty="0" smtClean="0"/>
          </a:p>
          <a:p>
            <a:pPr marL="0" lvl="0" indent="0">
              <a:buFont typeface="+mj-lt"/>
              <a:buNone/>
            </a:pPr>
            <a:endParaRPr lang="en-US" dirty="0" smtClean="0"/>
          </a:p>
          <a:p>
            <a:pPr marL="0" lvl="0" indent="0">
              <a:buFont typeface="+mj-lt"/>
              <a:buNone/>
            </a:pPr>
            <a:endParaRPr lang="en-US" dirty="0" smtClean="0"/>
          </a:p>
          <a:p>
            <a:pPr marL="0" lvl="0" indent="0">
              <a:buFont typeface="+mj-lt"/>
              <a:buNone/>
            </a:pPr>
            <a:endParaRPr lang="en-US" dirty="0" smtClean="0"/>
          </a:p>
          <a:p>
            <a:pPr marL="0" lvl="0" indent="0">
              <a:buFont typeface="+mj-lt"/>
              <a:buNone/>
            </a:pPr>
            <a:r>
              <a:rPr lang="en-US" dirty="0" smtClean="0"/>
              <a:t>To</a:t>
            </a:r>
            <a:r>
              <a:rPr lang="en-US" baseline="0" dirty="0" smtClean="0"/>
              <a:t> reproduce the second background layer on this slide, do the following:</a:t>
            </a:r>
          </a:p>
          <a:p>
            <a:pPr marL="228600" lvl="0" indent="-228600">
              <a:buFont typeface="+mj-lt"/>
              <a:buAutoNum type="arabicPeriod"/>
            </a:pPr>
            <a:r>
              <a:rPr lang="en-US" baseline="0" dirty="0" smtClean="0"/>
              <a:t>On the </a:t>
            </a:r>
            <a:r>
              <a:rPr lang="en-US" b="1" baseline="0" dirty="0" smtClean="0"/>
              <a:t>Home</a:t>
            </a:r>
            <a:r>
              <a:rPr lang="en-US" baseline="0" dirty="0" smtClean="0"/>
              <a:t> tab, in the </a:t>
            </a:r>
            <a:r>
              <a:rPr lang="en-US" b="1" baseline="0" dirty="0" smtClean="0"/>
              <a:t>Drawing</a:t>
            </a:r>
            <a:r>
              <a:rPr lang="en-US" baseline="0" dirty="0" smtClean="0"/>
              <a:t> group, click </a:t>
            </a:r>
            <a:r>
              <a:rPr lang="en-US" b="1" baseline="0" dirty="0" smtClean="0"/>
              <a:t>Shapes</a:t>
            </a:r>
            <a:r>
              <a:rPr lang="en-US" baseline="0" dirty="0" smtClean="0"/>
              <a:t>, and then under </a:t>
            </a:r>
            <a:r>
              <a:rPr lang="en-US" b="1" baseline="0" dirty="0" smtClean="0"/>
              <a:t>Rectangles</a:t>
            </a:r>
            <a:r>
              <a:rPr lang="en-US" baseline="0" dirty="0" smtClean="0"/>
              <a:t> click </a:t>
            </a:r>
            <a:r>
              <a:rPr lang="en-US" b="1" baseline="0" dirty="0" smtClean="0"/>
              <a:t>Rectangle</a:t>
            </a:r>
            <a:r>
              <a:rPr lang="en-US" baseline="0" dirty="0" smtClean="0"/>
              <a:t>.</a:t>
            </a:r>
          </a:p>
          <a:p>
            <a:pPr marL="228600" lvl="0" indent="-228600">
              <a:buFont typeface="+mj-lt"/>
              <a:buAutoNum type="arabicPeriod"/>
            </a:pPr>
            <a:r>
              <a:rPr lang="en-US" baseline="0" dirty="0" smtClean="0"/>
              <a:t>On the slide, drag to draw a rectangle.</a:t>
            </a:r>
          </a:p>
          <a:p>
            <a:pPr marL="228600" lvl="0" indent="-228600">
              <a:buFont typeface="+mj-lt"/>
              <a:buAutoNum type="arabicPeriod"/>
            </a:pPr>
            <a:r>
              <a:rPr lang="en-US" baseline="0" dirty="0" smtClean="0"/>
              <a:t>Select the rectangle. Under </a:t>
            </a:r>
            <a:r>
              <a:rPr lang="en-US" b="1" baseline="0" dirty="0" smtClean="0"/>
              <a:t>Drawing Tools</a:t>
            </a:r>
            <a:r>
              <a:rPr lang="en-US" baseline="0" dirty="0" smtClean="0"/>
              <a:t>, on the </a:t>
            </a:r>
            <a:r>
              <a:rPr lang="en-US" b="1" baseline="0" dirty="0" smtClean="0"/>
              <a:t>Format</a:t>
            </a:r>
            <a:r>
              <a:rPr lang="en-US" baseline="0" dirty="0" smtClean="0"/>
              <a:t> tab, in the </a:t>
            </a:r>
            <a:r>
              <a:rPr lang="en-US" b="1" baseline="0" dirty="0" smtClean="0"/>
              <a:t>Shape Styles </a:t>
            </a:r>
            <a:r>
              <a:rPr lang="en-US" baseline="0" dirty="0" smtClean="0"/>
              <a:t>group, click the </a:t>
            </a:r>
            <a:r>
              <a:rPr lang="en-US" b="1" baseline="0" dirty="0" smtClean="0"/>
              <a:t>Format Shape </a:t>
            </a:r>
            <a:r>
              <a:rPr lang="en-US" baseline="0" dirty="0" smtClean="0"/>
              <a:t>dialog box launcher. In the </a:t>
            </a:r>
            <a:r>
              <a:rPr lang="en-US" b="1" baseline="0" dirty="0" smtClean="0"/>
              <a:t>Format Shape </a:t>
            </a:r>
            <a:r>
              <a:rPr lang="en-US" baseline="0" dirty="0" smtClean="0"/>
              <a:t>dialog box, click </a:t>
            </a:r>
            <a:r>
              <a:rPr lang="en-US" b="1" baseline="0" dirty="0" smtClean="0"/>
              <a:t>Fill</a:t>
            </a:r>
            <a:r>
              <a:rPr lang="en-US" baseline="0" dirty="0" smtClean="0"/>
              <a:t> in the left pane, in the </a:t>
            </a:r>
            <a:r>
              <a:rPr lang="en-US" b="1" baseline="0" dirty="0" smtClean="0"/>
              <a:t>Fill</a:t>
            </a:r>
            <a:r>
              <a:rPr lang="en-US" baseline="0" dirty="0" smtClean="0"/>
              <a:t> pane, select </a:t>
            </a:r>
            <a:r>
              <a:rPr lang="en-US" b="1" baseline="0" dirty="0" smtClean="0"/>
              <a:t>Picture or texture fill</a:t>
            </a:r>
            <a:r>
              <a:rPr lang="en-US" baseline="0" dirty="0" smtClean="0"/>
              <a:t>, and then do the following:</a:t>
            </a:r>
          </a:p>
          <a:p>
            <a:pPr marL="685800" lvl="1" indent="-228600">
              <a:buFont typeface="+mj-lt"/>
              <a:buAutoNum type="arabicPeriod"/>
            </a:pPr>
            <a:r>
              <a:rPr lang="en-US" baseline="0" dirty="0" smtClean="0"/>
              <a:t>Click the button next to </a:t>
            </a:r>
            <a:r>
              <a:rPr lang="en-US" b="1" baseline="0" dirty="0" smtClean="0"/>
              <a:t>Texture</a:t>
            </a:r>
            <a:r>
              <a:rPr lang="en-US" baseline="0" dirty="0" smtClean="0"/>
              <a:t> and then click </a:t>
            </a:r>
            <a:r>
              <a:rPr lang="en-US" b="1" baseline="0" dirty="0" smtClean="0"/>
              <a:t>Brown Marble </a:t>
            </a:r>
            <a:r>
              <a:rPr lang="en-US" baseline="0" dirty="0" smtClean="0"/>
              <a:t>(third row).</a:t>
            </a:r>
          </a:p>
          <a:p>
            <a:pPr marL="685800" lvl="1" indent="-228600">
              <a:buFont typeface="+mj-lt"/>
              <a:buAutoNum type="arabicPeriod"/>
            </a:pPr>
            <a:r>
              <a:rPr lang="en-US" dirty="0" smtClean="0"/>
              <a:t>Clear the “</a:t>
            </a:r>
            <a:r>
              <a:rPr lang="en-US" b="1" dirty="0" smtClean="0"/>
              <a:t>Tile picture as texture</a:t>
            </a:r>
            <a:r>
              <a:rPr lang="en-US" dirty="0" smtClean="0"/>
              <a:t>” check box.</a:t>
            </a:r>
          </a:p>
          <a:p>
            <a:pPr marL="685800" lvl="1" indent="-228600">
              <a:buFont typeface="+mj-lt"/>
              <a:buAutoNum type="arabicPeriod"/>
            </a:pPr>
            <a:r>
              <a:rPr lang="en-US" dirty="0" smtClean="0"/>
              <a:t>Under</a:t>
            </a:r>
            <a:r>
              <a:rPr lang="en-US" baseline="0" dirty="0" smtClean="0"/>
              <a:t> </a:t>
            </a:r>
            <a:r>
              <a:rPr lang="en-US" b="1" baseline="0" dirty="0" smtClean="0"/>
              <a:t>Stretch options</a:t>
            </a:r>
            <a:r>
              <a:rPr lang="en-US" baseline="0" dirty="0" smtClean="0"/>
              <a:t>, in the </a:t>
            </a:r>
            <a:r>
              <a:rPr lang="en-US" b="1" baseline="0" dirty="0" smtClean="0"/>
              <a:t>Transparency</a:t>
            </a:r>
            <a:r>
              <a:rPr lang="en-US" baseline="0" dirty="0" smtClean="0"/>
              <a:t> box, enter </a:t>
            </a:r>
            <a:r>
              <a:rPr lang="en-US" b="1" baseline="0" dirty="0" smtClean="0"/>
              <a:t>80%</a:t>
            </a:r>
            <a:r>
              <a:rPr lang="en-US" baseline="0" dirty="0" smtClean="0"/>
              <a:t>.</a:t>
            </a:r>
          </a:p>
          <a:p>
            <a:pPr marL="228600" lvl="0" indent="-228600">
              <a:buFont typeface="+mj-lt"/>
              <a:buAutoNum type="arabicPeriod"/>
            </a:pPr>
            <a:r>
              <a:rPr lang="en-US" dirty="0" smtClean="0"/>
              <a:t>Also in the </a:t>
            </a:r>
            <a:r>
              <a:rPr lang="en-US" b="1" dirty="0" smtClean="0"/>
              <a:t>Format Picture </a:t>
            </a:r>
            <a:r>
              <a:rPr lang="en-US" dirty="0" smtClean="0"/>
              <a:t>dialog box, click </a:t>
            </a:r>
            <a:r>
              <a:rPr lang="en-US" b="1" dirty="0" smtClean="0"/>
              <a:t>Line Color </a:t>
            </a:r>
            <a:r>
              <a:rPr lang="en-US" dirty="0" smtClean="0"/>
              <a:t>in the left pane, in the </a:t>
            </a:r>
            <a:r>
              <a:rPr lang="en-US" b="1" dirty="0" smtClean="0"/>
              <a:t>Line Color</a:t>
            </a:r>
            <a:r>
              <a:rPr lang="en-US" b="1" baseline="0" dirty="0" smtClean="0"/>
              <a:t> </a:t>
            </a:r>
            <a:r>
              <a:rPr lang="en-US" baseline="0" dirty="0" smtClean="0"/>
              <a:t>pane, select </a:t>
            </a:r>
            <a:r>
              <a:rPr lang="en-US" b="1" baseline="0" dirty="0" smtClean="0"/>
              <a:t>No line</a:t>
            </a:r>
            <a:r>
              <a:rPr lang="en-US" baseline="0" dirty="0" smtClean="0"/>
              <a:t>.</a:t>
            </a:r>
          </a:p>
          <a:p>
            <a:pPr marL="228600" lvl="0" indent="-228600">
              <a:buFont typeface="+mj-lt"/>
              <a:buAutoNum type="arabicPeriod"/>
            </a:pPr>
            <a:r>
              <a:rPr lang="en-US" baseline="0" dirty="0" smtClean="0"/>
              <a:t>Also in the </a:t>
            </a:r>
            <a:r>
              <a:rPr lang="en-US" b="1" baseline="0" dirty="0" smtClean="0"/>
              <a:t>Format Picture </a:t>
            </a:r>
            <a:r>
              <a:rPr lang="en-US" baseline="0" dirty="0" smtClean="0"/>
              <a:t>dialog box, click </a:t>
            </a:r>
            <a:r>
              <a:rPr lang="en-US" b="1" baseline="0" dirty="0" smtClean="0"/>
              <a:t>Picture Corrections </a:t>
            </a:r>
            <a:r>
              <a:rPr lang="en-US" baseline="0" dirty="0" smtClean="0"/>
              <a:t>in the left pane, in the </a:t>
            </a:r>
            <a:r>
              <a:rPr lang="en-US" b="1" baseline="0" dirty="0" smtClean="0"/>
              <a:t>Picture Corrections</a:t>
            </a:r>
            <a:r>
              <a:rPr lang="en-US" baseline="0" dirty="0" smtClean="0"/>
              <a:t> pane, under </a:t>
            </a:r>
            <a:r>
              <a:rPr lang="en-US" b="1" baseline="0" dirty="0" smtClean="0"/>
              <a:t>Brightness and Contrast</a:t>
            </a:r>
            <a:r>
              <a:rPr lang="en-US" baseline="0" dirty="0" smtClean="0"/>
              <a:t>, enter </a:t>
            </a:r>
            <a:r>
              <a:rPr lang="en-US" b="1" baseline="0" dirty="0" smtClean="0"/>
              <a:t>12%</a:t>
            </a:r>
            <a:r>
              <a:rPr lang="en-US" baseline="0" dirty="0" smtClean="0"/>
              <a:t> in the </a:t>
            </a:r>
            <a:r>
              <a:rPr lang="en-US" b="1" baseline="0" dirty="0" smtClean="0"/>
              <a:t>Brightness</a:t>
            </a:r>
            <a:r>
              <a:rPr lang="en-US" baseline="0" dirty="0" smtClean="0"/>
              <a:t> box and </a:t>
            </a:r>
            <a:r>
              <a:rPr lang="en-US" b="1" baseline="0" dirty="0" smtClean="0"/>
              <a:t>44%</a:t>
            </a:r>
            <a:r>
              <a:rPr lang="en-US" baseline="0" dirty="0" smtClean="0"/>
              <a:t> in the </a:t>
            </a:r>
            <a:r>
              <a:rPr lang="en-US" b="1" baseline="0" dirty="0" smtClean="0"/>
              <a:t>Contrast</a:t>
            </a:r>
            <a:r>
              <a:rPr lang="en-US" baseline="0" dirty="0" smtClean="0"/>
              <a:t> box.</a:t>
            </a:r>
          </a:p>
          <a:p>
            <a:pPr marL="228600" lvl="0" indent="-228600">
              <a:buFont typeface="+mj-lt"/>
              <a:buAutoNum type="arabicPeriod"/>
            </a:pPr>
            <a:r>
              <a:rPr lang="en-US" baseline="0" dirty="0" smtClean="0"/>
              <a:t>Also in the </a:t>
            </a:r>
            <a:r>
              <a:rPr lang="en-US" b="1" baseline="0" dirty="0" smtClean="0"/>
              <a:t>Format Picture </a:t>
            </a:r>
            <a:r>
              <a:rPr lang="en-US" baseline="0" dirty="0" smtClean="0"/>
              <a:t>dialog box, click </a:t>
            </a:r>
            <a:r>
              <a:rPr lang="en-US" b="1" baseline="0" dirty="0" smtClean="0"/>
              <a:t>Picture Color </a:t>
            </a:r>
            <a:r>
              <a:rPr lang="en-US" baseline="0" dirty="0" smtClean="0"/>
              <a:t>in the left pane, in the </a:t>
            </a:r>
            <a:r>
              <a:rPr lang="en-US" b="1" baseline="0" dirty="0" smtClean="0"/>
              <a:t>Picture Color</a:t>
            </a:r>
            <a:r>
              <a:rPr lang="en-US" baseline="0" dirty="0" smtClean="0"/>
              <a:t> pane, under </a:t>
            </a:r>
            <a:r>
              <a:rPr lang="en-US" b="1" baseline="0" dirty="0" smtClean="0"/>
              <a:t>Recolor</a:t>
            </a:r>
            <a:r>
              <a:rPr lang="en-US" baseline="0" dirty="0" smtClean="0"/>
              <a:t>, click the button next to </a:t>
            </a:r>
            <a:r>
              <a:rPr lang="en-US" b="1" baseline="0" dirty="0" smtClean="0"/>
              <a:t>Presets</a:t>
            </a:r>
            <a:r>
              <a:rPr lang="en-US" baseline="0" dirty="0" smtClean="0"/>
              <a:t>, and then click </a:t>
            </a:r>
            <a:r>
              <a:rPr lang="en-US" b="1" baseline="0" dirty="0" err="1" smtClean="0"/>
              <a:t>Grayscale</a:t>
            </a:r>
            <a:r>
              <a:rPr lang="en-US" baseline="0" dirty="0" smtClean="0"/>
              <a:t> (first row).</a:t>
            </a:r>
          </a:p>
          <a:p>
            <a:pPr marL="228600" lvl="0" indent="-228600">
              <a:buFont typeface="+mj-lt"/>
              <a:buAutoNum type="arabicPeriod"/>
            </a:pPr>
            <a:r>
              <a:rPr lang="en-US" baseline="0" dirty="0" smtClean="0"/>
              <a:t>Also in the </a:t>
            </a:r>
            <a:r>
              <a:rPr lang="en-US" b="1" baseline="0" dirty="0" smtClean="0"/>
              <a:t>Format Picture </a:t>
            </a:r>
            <a:r>
              <a:rPr lang="en-US" baseline="0" dirty="0" smtClean="0"/>
              <a:t>dialog box, click </a:t>
            </a:r>
            <a:r>
              <a:rPr lang="en-US" b="1" baseline="0" dirty="0" smtClean="0"/>
              <a:t>Artistic Effects </a:t>
            </a:r>
            <a:r>
              <a:rPr lang="en-US" baseline="0" dirty="0" smtClean="0"/>
              <a:t>in the left pane, in the </a:t>
            </a:r>
            <a:r>
              <a:rPr lang="en-US" b="1" baseline="0" dirty="0" smtClean="0"/>
              <a:t>Artistic Effects </a:t>
            </a:r>
            <a:r>
              <a:rPr lang="en-US" baseline="0" dirty="0" smtClean="0"/>
              <a:t>pane, click the button next to </a:t>
            </a:r>
            <a:r>
              <a:rPr lang="en-US" b="1" baseline="0" dirty="0" smtClean="0"/>
              <a:t>Artistic Effect</a:t>
            </a:r>
            <a:r>
              <a:rPr lang="en-US" baseline="0" dirty="0" smtClean="0"/>
              <a:t>, click </a:t>
            </a:r>
            <a:r>
              <a:rPr lang="en-US" b="1" baseline="0" dirty="0" smtClean="0"/>
              <a:t>Glow Diffused</a:t>
            </a:r>
            <a:r>
              <a:rPr lang="en-US" baseline="0" dirty="0" smtClean="0"/>
              <a:t> (second row), and then do the following:</a:t>
            </a:r>
          </a:p>
          <a:p>
            <a:pPr marL="685800" lvl="1" indent="-228600">
              <a:buFont typeface="+mj-lt"/>
              <a:buAutoNum type="arabicPeriod"/>
            </a:pPr>
            <a:r>
              <a:rPr lang="en-US" baseline="0" dirty="0" smtClean="0"/>
              <a:t>In the </a:t>
            </a:r>
            <a:r>
              <a:rPr lang="en-US" b="1" baseline="0" dirty="0" smtClean="0"/>
              <a:t>Transparency</a:t>
            </a:r>
            <a:r>
              <a:rPr lang="en-US" baseline="0" dirty="0" smtClean="0"/>
              <a:t> box, enter </a:t>
            </a:r>
            <a:r>
              <a:rPr lang="en-US" b="1" baseline="0" dirty="0" smtClean="0"/>
              <a:t>47%</a:t>
            </a:r>
            <a:r>
              <a:rPr lang="en-US" baseline="0" dirty="0" smtClean="0"/>
              <a: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aseline="0" dirty="0" smtClean="0"/>
              <a:t>In the </a:t>
            </a:r>
            <a:r>
              <a:rPr lang="en-US" b="1" baseline="0" dirty="0" smtClean="0"/>
              <a:t>Intensity</a:t>
            </a:r>
            <a:r>
              <a:rPr lang="en-US" baseline="0" dirty="0" smtClean="0"/>
              <a:t> box, enter </a:t>
            </a:r>
            <a:r>
              <a:rPr lang="en-US" b="1" baseline="0" dirty="0" smtClean="0"/>
              <a:t>9</a:t>
            </a:r>
            <a:r>
              <a:rPr lang="en-US" baseline="0" dirty="0" smtClean="0"/>
              <a: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aseline="0" dirty="0" smtClean="0"/>
              <a:t>Also in the </a:t>
            </a:r>
            <a:r>
              <a:rPr lang="en-US" b="1" baseline="0" dirty="0" smtClean="0"/>
              <a:t>Format Picture </a:t>
            </a:r>
            <a:r>
              <a:rPr lang="en-US" baseline="0" dirty="0" smtClean="0"/>
              <a:t>dialog box, click </a:t>
            </a:r>
            <a:r>
              <a:rPr lang="en-US" b="1" baseline="0" dirty="0" smtClean="0"/>
              <a:t>Size</a:t>
            </a:r>
            <a:r>
              <a:rPr lang="en-US" baseline="0" dirty="0" smtClean="0"/>
              <a:t> in the left pane, in the </a:t>
            </a:r>
            <a:r>
              <a:rPr lang="en-US" b="1" baseline="0" dirty="0" smtClean="0"/>
              <a:t>Size</a:t>
            </a:r>
            <a:r>
              <a:rPr lang="en-US" baseline="0" dirty="0" smtClean="0"/>
              <a:t> pane, under </a:t>
            </a:r>
            <a:r>
              <a:rPr lang="en-US" b="1" baseline="0" dirty="0" smtClean="0"/>
              <a:t>Size and rotate</a:t>
            </a:r>
            <a:r>
              <a:rPr lang="en-US" b="0" baseline="0" dirty="0" smtClean="0"/>
              <a:t>, </a:t>
            </a:r>
            <a:r>
              <a:rPr lang="en-US" baseline="0" dirty="0" smtClean="0"/>
              <a:t>enter </a:t>
            </a:r>
            <a:r>
              <a:rPr lang="en-US" b="1" baseline="0" dirty="0" smtClean="0"/>
              <a:t>7.5” </a:t>
            </a:r>
            <a:r>
              <a:rPr lang="en-US" baseline="0" dirty="0" smtClean="0"/>
              <a:t>in the </a:t>
            </a:r>
            <a:r>
              <a:rPr lang="en-US" b="1" baseline="0" dirty="0" smtClean="0"/>
              <a:t>Height</a:t>
            </a:r>
            <a:r>
              <a:rPr lang="en-US" baseline="0" dirty="0" smtClean="0"/>
              <a:t> box and </a:t>
            </a:r>
            <a:r>
              <a:rPr lang="en-US" b="1" baseline="0" dirty="0" smtClean="0"/>
              <a:t>10” </a:t>
            </a:r>
            <a:r>
              <a:rPr lang="en-US" baseline="0" dirty="0" smtClean="0"/>
              <a:t>in the </a:t>
            </a:r>
            <a:r>
              <a:rPr lang="en-US" b="1" baseline="0" dirty="0" smtClean="0"/>
              <a:t>Width</a:t>
            </a:r>
            <a:r>
              <a:rPr lang="en-US" baseline="0" dirty="0" smtClean="0"/>
              <a:t> box.</a:t>
            </a:r>
          </a:p>
          <a:p>
            <a:pPr marL="228600" indent="-228600">
              <a:buFont typeface="+mj-lt"/>
              <a:buAutoNum type="arabicPeriod"/>
            </a:pPr>
            <a:r>
              <a:rPr lang="en-US" sz="1200" kern="1200" dirty="0" smtClean="0">
                <a:solidFill>
                  <a:schemeClr val="tx1"/>
                </a:solidFill>
                <a:effectLst/>
                <a:latin typeface="+mn-lt"/>
                <a:ea typeface="+mn-ea"/>
                <a:cs typeface="+mn-cs"/>
              </a:rPr>
              <a:t>On the </a:t>
            </a:r>
            <a:r>
              <a:rPr lang="en-US" sz="1200" b="1" kern="1200" dirty="0" smtClean="0">
                <a:solidFill>
                  <a:schemeClr val="tx1"/>
                </a:solidFill>
                <a:effectLst/>
                <a:latin typeface="+mn-lt"/>
                <a:ea typeface="+mn-ea"/>
                <a:cs typeface="+mn-cs"/>
              </a:rPr>
              <a:t>Home</a:t>
            </a:r>
            <a:r>
              <a:rPr lang="en-US" sz="1200" kern="1200" dirty="0" smtClean="0">
                <a:solidFill>
                  <a:schemeClr val="tx1"/>
                </a:solidFill>
                <a:effectLst/>
                <a:latin typeface="+mn-lt"/>
                <a:ea typeface="+mn-ea"/>
                <a:cs typeface="+mn-cs"/>
              </a:rPr>
              <a:t> tab, in the </a:t>
            </a:r>
            <a:r>
              <a:rPr lang="en-US" sz="1200" b="1" kern="1200" dirty="0" smtClean="0">
                <a:solidFill>
                  <a:schemeClr val="tx1"/>
                </a:solidFill>
                <a:effectLst/>
                <a:latin typeface="+mn-lt"/>
                <a:ea typeface="+mn-ea"/>
                <a:cs typeface="+mn-cs"/>
              </a:rPr>
              <a:t>Drawing</a:t>
            </a:r>
            <a:r>
              <a:rPr lang="en-US" sz="1200" kern="1200" dirty="0" smtClean="0">
                <a:solidFill>
                  <a:schemeClr val="tx1"/>
                </a:solidFill>
                <a:effectLst/>
                <a:latin typeface="+mn-lt"/>
                <a:ea typeface="+mn-ea"/>
                <a:cs typeface="+mn-cs"/>
              </a:rPr>
              <a:t> group, click </a:t>
            </a:r>
            <a:r>
              <a:rPr lang="en-US" sz="1200" b="1" kern="1200" dirty="0" smtClean="0">
                <a:solidFill>
                  <a:schemeClr val="tx1"/>
                </a:solidFill>
                <a:effectLst/>
                <a:latin typeface="+mn-lt"/>
                <a:ea typeface="+mn-ea"/>
                <a:cs typeface="+mn-cs"/>
              </a:rPr>
              <a:t>Arrange</a:t>
            </a:r>
            <a:r>
              <a:rPr lang="en-US" sz="1200" kern="1200" dirty="0" smtClean="0">
                <a:solidFill>
                  <a:schemeClr val="tx1"/>
                </a:solidFill>
                <a:effectLst/>
                <a:latin typeface="+mn-lt"/>
                <a:ea typeface="+mn-ea"/>
                <a:cs typeface="+mn-cs"/>
              </a:rPr>
              <a:t>, point to </a:t>
            </a:r>
            <a:r>
              <a:rPr lang="en-US" sz="1200" b="1" kern="1200" dirty="0" smtClean="0">
                <a:solidFill>
                  <a:schemeClr val="tx1"/>
                </a:solidFill>
                <a:effectLst/>
                <a:latin typeface="+mn-lt"/>
                <a:ea typeface="+mn-ea"/>
                <a:cs typeface="+mn-cs"/>
              </a:rPr>
              <a:t>Align</a:t>
            </a:r>
            <a:r>
              <a:rPr lang="en-US" sz="1200" kern="1200" dirty="0" smtClean="0">
                <a:solidFill>
                  <a:schemeClr val="tx1"/>
                </a:solidFill>
                <a:effectLst/>
                <a:latin typeface="+mn-lt"/>
                <a:ea typeface="+mn-ea"/>
                <a:cs typeface="+mn-cs"/>
              </a:rPr>
              <a:t>, and then do the following:</a:t>
            </a:r>
          </a:p>
          <a:p>
            <a:pPr marL="685800" lvl="1" indent="-228600">
              <a:buFont typeface="Arial" pitchFamily="34" charset="0"/>
              <a:buChar char="•"/>
            </a:pPr>
            <a:r>
              <a:rPr lang="en-US" sz="1200" kern="1200" dirty="0" smtClean="0">
                <a:solidFill>
                  <a:schemeClr val="tx1"/>
                </a:solidFill>
                <a:effectLst/>
                <a:latin typeface="+mn-lt"/>
                <a:ea typeface="+mn-ea"/>
                <a:cs typeface="+mn-cs"/>
              </a:rPr>
              <a:t>Click </a:t>
            </a:r>
            <a:r>
              <a:rPr lang="en-US" sz="1200" b="1" kern="1200" dirty="0" smtClean="0">
                <a:solidFill>
                  <a:schemeClr val="tx1"/>
                </a:solidFill>
                <a:effectLst/>
                <a:latin typeface="+mn-lt"/>
                <a:ea typeface="+mn-ea"/>
                <a:cs typeface="+mn-cs"/>
              </a:rPr>
              <a:t>Align</a:t>
            </a:r>
            <a:r>
              <a:rPr lang="en-US" sz="1200" b="1" kern="1200" baseline="0" dirty="0" smtClean="0">
                <a:solidFill>
                  <a:schemeClr val="tx1"/>
                </a:solidFill>
                <a:effectLst/>
                <a:latin typeface="+mn-lt"/>
                <a:ea typeface="+mn-ea"/>
                <a:cs typeface="+mn-cs"/>
              </a:rPr>
              <a:t> to Slide</a:t>
            </a:r>
            <a:r>
              <a:rPr lang="en-US" sz="1200" kern="1200" baseline="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marL="685800" lvl="1" indent="-228600">
              <a:buFont typeface="Arial" pitchFamily="34" charset="0"/>
              <a:buChar char="•"/>
            </a:pPr>
            <a:r>
              <a:rPr lang="en-US" sz="1200" kern="1200" dirty="0" smtClean="0">
                <a:solidFill>
                  <a:schemeClr val="tx1"/>
                </a:solidFill>
                <a:effectLst/>
                <a:latin typeface="+mn-lt"/>
                <a:ea typeface="+mn-ea"/>
                <a:cs typeface="+mn-cs"/>
              </a:rPr>
              <a:t>Click </a:t>
            </a:r>
            <a:r>
              <a:rPr lang="en-US" sz="1200" b="1" kern="1200" dirty="0" smtClean="0">
                <a:solidFill>
                  <a:schemeClr val="tx1"/>
                </a:solidFill>
                <a:effectLst/>
                <a:latin typeface="+mn-lt"/>
                <a:ea typeface="+mn-ea"/>
                <a:cs typeface="+mn-cs"/>
              </a:rPr>
              <a:t>Align Middle</a:t>
            </a:r>
            <a:r>
              <a:rPr lang="en-US" sz="1200" kern="1200" dirty="0" smtClean="0">
                <a:solidFill>
                  <a:schemeClr val="tx1"/>
                </a:solidFill>
                <a:effectLst/>
                <a:latin typeface="+mn-lt"/>
                <a:ea typeface="+mn-ea"/>
                <a:cs typeface="+mn-cs"/>
              </a:rPr>
              <a:t>. </a:t>
            </a:r>
          </a:p>
          <a:p>
            <a:pPr marL="685800" lvl="1" indent="-228600">
              <a:buFont typeface="Arial" pitchFamily="34" charset="0"/>
              <a:buChar char="•"/>
            </a:pPr>
            <a:r>
              <a:rPr lang="en-US" sz="1200" kern="1200" dirty="0" smtClean="0">
                <a:solidFill>
                  <a:schemeClr val="tx1"/>
                </a:solidFill>
                <a:effectLst/>
                <a:latin typeface="+mn-lt"/>
                <a:ea typeface="+mn-ea"/>
                <a:cs typeface="+mn-cs"/>
              </a:rPr>
              <a:t>Click </a:t>
            </a:r>
            <a:r>
              <a:rPr lang="en-US" sz="1200" b="1" kern="1200" dirty="0" smtClean="0">
                <a:solidFill>
                  <a:schemeClr val="tx1"/>
                </a:solidFill>
                <a:effectLst/>
                <a:latin typeface="+mn-lt"/>
                <a:ea typeface="+mn-ea"/>
                <a:cs typeface="+mn-cs"/>
              </a:rPr>
              <a:t>Align Center</a:t>
            </a:r>
            <a:r>
              <a:rPr lang="en-US" sz="1200" kern="1200" dirty="0" smtClean="0">
                <a:solidFill>
                  <a:schemeClr val="tx1"/>
                </a:solidFill>
                <a:effectLst/>
                <a:latin typeface="+mn-lt"/>
                <a:ea typeface="+mn-ea"/>
                <a:cs typeface="+mn-cs"/>
              </a:rPr>
              <a:t>.</a:t>
            </a:r>
            <a:endParaRPr lang="en-US" baseline="0" dirty="0" smtClean="0"/>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aseline="0" dirty="0" smtClean="0"/>
              <a:t>To reproduce the third background layer on this slide, do the following:</a:t>
            </a:r>
          </a:p>
          <a:p>
            <a:pPr marL="228600" lvl="0" indent="-228600">
              <a:buFont typeface="+mj-lt"/>
              <a:buAutoNum type="arabicPeriod"/>
            </a:pPr>
            <a:r>
              <a:rPr lang="en-US" baseline="0" dirty="0" smtClean="0"/>
              <a:t>On the </a:t>
            </a:r>
            <a:r>
              <a:rPr lang="en-US" b="1" baseline="0" dirty="0" smtClean="0"/>
              <a:t>Home</a:t>
            </a:r>
            <a:r>
              <a:rPr lang="en-US" baseline="0" dirty="0" smtClean="0"/>
              <a:t> tab, in the </a:t>
            </a:r>
            <a:r>
              <a:rPr lang="en-US" b="1" baseline="0" dirty="0" smtClean="0"/>
              <a:t>Drawing</a:t>
            </a:r>
            <a:r>
              <a:rPr lang="en-US" baseline="0" dirty="0" smtClean="0"/>
              <a:t> group, click </a:t>
            </a:r>
            <a:r>
              <a:rPr lang="en-US" b="1" baseline="0" dirty="0" smtClean="0"/>
              <a:t>Shapes</a:t>
            </a:r>
            <a:r>
              <a:rPr lang="en-US" baseline="0" dirty="0" smtClean="0"/>
              <a:t>, and then under </a:t>
            </a:r>
            <a:r>
              <a:rPr lang="en-US" b="1" baseline="0" dirty="0" smtClean="0"/>
              <a:t>Rectangles</a:t>
            </a:r>
            <a:r>
              <a:rPr lang="en-US" baseline="0" dirty="0" smtClean="0"/>
              <a:t> click </a:t>
            </a:r>
            <a:r>
              <a:rPr lang="en-US" b="1" baseline="0" dirty="0" smtClean="0"/>
              <a:t>Rectangle</a:t>
            </a:r>
            <a:r>
              <a:rPr lang="en-US" baseline="0" dirty="0" smtClean="0"/>
              <a:t>.</a:t>
            </a:r>
          </a:p>
          <a:p>
            <a:pPr marL="228600" lvl="0" indent="-228600">
              <a:buFont typeface="+mj-lt"/>
              <a:buAutoNum type="arabicPeriod"/>
            </a:pPr>
            <a:r>
              <a:rPr lang="en-US" baseline="0" dirty="0" smtClean="0"/>
              <a:t>On the slide, drag to draw a rectangle.</a:t>
            </a:r>
          </a:p>
          <a:p>
            <a:pPr marL="228600" lvl="0" indent="-228600">
              <a:buFont typeface="+mj-lt"/>
              <a:buAutoNum type="arabicPeriod"/>
            </a:pPr>
            <a:r>
              <a:rPr lang="en-US" baseline="0" dirty="0" smtClean="0"/>
              <a:t>Select the rectangle. Under </a:t>
            </a:r>
            <a:r>
              <a:rPr lang="en-US" b="1" baseline="0" dirty="0" smtClean="0"/>
              <a:t>Drawing Tools</a:t>
            </a:r>
            <a:r>
              <a:rPr lang="en-US" baseline="0" dirty="0" smtClean="0"/>
              <a:t>, on the </a:t>
            </a:r>
            <a:r>
              <a:rPr lang="en-US" b="1" baseline="0" dirty="0" smtClean="0"/>
              <a:t>Format</a:t>
            </a:r>
            <a:r>
              <a:rPr lang="en-US" baseline="0" dirty="0" smtClean="0"/>
              <a:t> tab, in the </a:t>
            </a:r>
            <a:r>
              <a:rPr lang="en-US" b="1" baseline="0" dirty="0" smtClean="0"/>
              <a:t>Shape Styles </a:t>
            </a:r>
            <a:r>
              <a:rPr lang="en-US" baseline="0" dirty="0" smtClean="0"/>
              <a:t>group, click the </a:t>
            </a:r>
            <a:r>
              <a:rPr lang="en-US" b="1" baseline="0" dirty="0" smtClean="0"/>
              <a:t>Format Shape </a:t>
            </a:r>
            <a:r>
              <a:rPr lang="en-US" baseline="0" dirty="0" smtClean="0"/>
              <a:t>dialog box launcher. In the </a:t>
            </a:r>
            <a:r>
              <a:rPr lang="en-US" b="1" baseline="0" dirty="0" smtClean="0"/>
              <a:t>Format Shape </a:t>
            </a:r>
            <a:r>
              <a:rPr lang="en-US" baseline="0" dirty="0" smtClean="0"/>
              <a:t>dialog box, click </a:t>
            </a:r>
            <a:r>
              <a:rPr lang="en-US" b="1" baseline="0" dirty="0" smtClean="0"/>
              <a:t>Fill</a:t>
            </a:r>
            <a:r>
              <a:rPr lang="en-US" baseline="0" dirty="0" smtClean="0"/>
              <a:t> in the left pane, in the </a:t>
            </a:r>
            <a:r>
              <a:rPr lang="en-US" b="1" baseline="0" dirty="0" smtClean="0"/>
              <a:t>Fill</a:t>
            </a:r>
            <a:r>
              <a:rPr lang="en-US" baseline="0" dirty="0" smtClean="0"/>
              <a:t> pane, select </a:t>
            </a:r>
            <a:r>
              <a:rPr lang="en-US" b="1" baseline="0" dirty="0" smtClean="0"/>
              <a:t>Picture or texture fill</a:t>
            </a:r>
            <a:r>
              <a:rPr lang="en-US" baseline="0" dirty="0" smtClean="0"/>
              <a:t>, and then do the following:</a:t>
            </a:r>
          </a:p>
          <a:p>
            <a:pPr marL="685800" lvl="1" indent="-228600">
              <a:buFont typeface="+mj-lt"/>
              <a:buAutoNum type="arabicPeriod"/>
            </a:pPr>
            <a:r>
              <a:rPr lang="en-US" baseline="0" dirty="0" smtClean="0"/>
              <a:t>Click the button next to </a:t>
            </a:r>
            <a:r>
              <a:rPr lang="en-US" b="1" baseline="0" dirty="0" smtClean="0"/>
              <a:t>Texture</a:t>
            </a:r>
            <a:r>
              <a:rPr lang="en-US" baseline="0" dirty="0" smtClean="0"/>
              <a:t> and then click </a:t>
            </a:r>
            <a:r>
              <a:rPr lang="en-US" b="1" baseline="0" dirty="0" smtClean="0"/>
              <a:t>Granite </a:t>
            </a:r>
            <a:r>
              <a:rPr lang="en-US" baseline="0" dirty="0" smtClean="0"/>
              <a:t>(third row).</a:t>
            </a:r>
          </a:p>
          <a:p>
            <a:pPr marL="685800" lvl="1" indent="-228600">
              <a:buFont typeface="+mj-lt"/>
              <a:buAutoNum type="arabicPeriod"/>
            </a:pPr>
            <a:r>
              <a:rPr lang="en-US" dirty="0" smtClean="0"/>
              <a:t>Select the “</a:t>
            </a:r>
            <a:r>
              <a:rPr lang="en-US" b="1" dirty="0" smtClean="0"/>
              <a:t>Tile picture as texture</a:t>
            </a:r>
            <a:r>
              <a:rPr lang="en-US" dirty="0" smtClean="0"/>
              <a:t>” check box.</a:t>
            </a:r>
          </a:p>
          <a:p>
            <a:pPr marL="685800" lvl="1" indent="-228600">
              <a:buFont typeface="+mj-lt"/>
              <a:buAutoNum type="arabicPeriod"/>
            </a:pPr>
            <a:r>
              <a:rPr lang="en-US" dirty="0" smtClean="0"/>
              <a:t>Under</a:t>
            </a:r>
            <a:r>
              <a:rPr lang="en-US" baseline="0" dirty="0" smtClean="0"/>
              <a:t> </a:t>
            </a:r>
            <a:r>
              <a:rPr lang="en-US" b="1" baseline="0" dirty="0" smtClean="0"/>
              <a:t>Tiling options</a:t>
            </a:r>
            <a:r>
              <a:rPr lang="en-US" baseline="0" dirty="0" smtClean="0"/>
              <a:t>, in the </a:t>
            </a:r>
            <a:r>
              <a:rPr lang="en-US" b="1" baseline="0" dirty="0" smtClean="0"/>
              <a:t>Transparency</a:t>
            </a:r>
            <a:r>
              <a:rPr lang="en-US" baseline="0" dirty="0" smtClean="0"/>
              <a:t> box, enter </a:t>
            </a:r>
            <a:r>
              <a:rPr lang="en-US" b="1" baseline="0" dirty="0" smtClean="0"/>
              <a:t>95%</a:t>
            </a:r>
            <a:r>
              <a:rPr lang="en-US" baseline="0" dirty="0" smtClean="0"/>
              <a:t>.</a:t>
            </a:r>
          </a:p>
          <a:p>
            <a:pPr marL="228600" lvl="0" indent="-228600">
              <a:buFont typeface="+mj-lt"/>
              <a:buAutoNum type="arabicPeriod"/>
            </a:pPr>
            <a:r>
              <a:rPr lang="en-US" dirty="0" smtClean="0"/>
              <a:t>Also in the </a:t>
            </a:r>
            <a:r>
              <a:rPr lang="en-US" b="1" dirty="0" smtClean="0"/>
              <a:t>Format Picture </a:t>
            </a:r>
            <a:r>
              <a:rPr lang="en-US" dirty="0" smtClean="0"/>
              <a:t>dialog box, click </a:t>
            </a:r>
            <a:r>
              <a:rPr lang="en-US" b="1" dirty="0" smtClean="0"/>
              <a:t>Line Color </a:t>
            </a:r>
            <a:r>
              <a:rPr lang="en-US" dirty="0" smtClean="0"/>
              <a:t>in the left pane, in the </a:t>
            </a:r>
            <a:r>
              <a:rPr lang="en-US" b="1" dirty="0" smtClean="0"/>
              <a:t>Line Color</a:t>
            </a:r>
            <a:r>
              <a:rPr lang="en-US" b="1" baseline="0" dirty="0" smtClean="0"/>
              <a:t> </a:t>
            </a:r>
            <a:r>
              <a:rPr lang="en-US" baseline="0" dirty="0" smtClean="0"/>
              <a:t>pane, select </a:t>
            </a:r>
            <a:r>
              <a:rPr lang="en-US" b="1" baseline="0" dirty="0" smtClean="0"/>
              <a:t>No line</a:t>
            </a:r>
            <a:r>
              <a:rPr lang="en-US" baseline="0" dirty="0" smtClean="0"/>
              <a:t>.</a:t>
            </a:r>
          </a:p>
          <a:p>
            <a:pPr marL="228600" lvl="0" indent="-228600">
              <a:buFont typeface="+mj-lt"/>
              <a:buAutoNum type="arabicPeriod"/>
            </a:pPr>
            <a:r>
              <a:rPr lang="en-US" baseline="0" dirty="0" smtClean="0"/>
              <a:t>Also in the </a:t>
            </a:r>
            <a:r>
              <a:rPr lang="en-US" b="1" baseline="0" dirty="0" smtClean="0"/>
              <a:t>Format Picture </a:t>
            </a:r>
            <a:r>
              <a:rPr lang="en-US" baseline="0" dirty="0" smtClean="0"/>
              <a:t>dialog box, click </a:t>
            </a:r>
            <a:r>
              <a:rPr lang="en-US" b="1" baseline="0" dirty="0" smtClean="0"/>
              <a:t>Picture Corrections </a:t>
            </a:r>
            <a:r>
              <a:rPr lang="en-US" baseline="0" dirty="0" smtClean="0"/>
              <a:t>in the left pane, in the </a:t>
            </a:r>
            <a:r>
              <a:rPr lang="en-US" b="1" baseline="0" dirty="0" smtClean="0"/>
              <a:t>Picture Corrections</a:t>
            </a:r>
            <a:r>
              <a:rPr lang="en-US" baseline="0" dirty="0" smtClean="0"/>
              <a:t> pane, under </a:t>
            </a:r>
            <a:r>
              <a:rPr lang="en-US" b="1" baseline="0" dirty="0" smtClean="0"/>
              <a:t>Brightness and Contrast</a:t>
            </a:r>
            <a:r>
              <a:rPr lang="en-US" baseline="0" dirty="0" smtClean="0"/>
              <a:t>, enter </a:t>
            </a:r>
            <a:r>
              <a:rPr lang="en-US" b="1" baseline="0" dirty="0" smtClean="0"/>
              <a:t>-20%</a:t>
            </a:r>
            <a:r>
              <a:rPr lang="en-US" baseline="0" dirty="0" smtClean="0"/>
              <a:t> in the </a:t>
            </a:r>
            <a:r>
              <a:rPr lang="en-US" b="1" baseline="0" dirty="0" smtClean="0"/>
              <a:t>Brightness</a:t>
            </a:r>
            <a:r>
              <a:rPr lang="en-US" baseline="0" dirty="0" smtClean="0"/>
              <a:t> box and </a:t>
            </a:r>
            <a:r>
              <a:rPr lang="en-US" b="1" baseline="0" dirty="0" smtClean="0"/>
              <a:t>100%</a:t>
            </a:r>
            <a:r>
              <a:rPr lang="en-US" baseline="0" dirty="0" smtClean="0"/>
              <a:t> in the </a:t>
            </a:r>
            <a:r>
              <a:rPr lang="en-US" b="1" baseline="0" dirty="0" smtClean="0"/>
              <a:t>Contrast</a:t>
            </a:r>
            <a:r>
              <a:rPr lang="en-US" baseline="0" dirty="0" smtClean="0"/>
              <a:t> box.</a:t>
            </a:r>
          </a:p>
          <a:p>
            <a:pPr marL="228600" lvl="0" indent="-228600">
              <a:buFont typeface="+mj-lt"/>
              <a:buAutoNum type="arabicPeriod"/>
            </a:pPr>
            <a:r>
              <a:rPr lang="en-US" baseline="0" dirty="0" smtClean="0"/>
              <a:t>Also in the </a:t>
            </a:r>
            <a:r>
              <a:rPr lang="en-US" b="1" baseline="0" dirty="0" smtClean="0"/>
              <a:t>Format Picture </a:t>
            </a:r>
            <a:r>
              <a:rPr lang="en-US" baseline="0" dirty="0" smtClean="0"/>
              <a:t>dialog box, click </a:t>
            </a:r>
            <a:r>
              <a:rPr lang="en-US" b="1" baseline="0" dirty="0" smtClean="0"/>
              <a:t>Picture Color </a:t>
            </a:r>
            <a:r>
              <a:rPr lang="en-US" baseline="0" dirty="0" smtClean="0"/>
              <a:t>in the left pane, in the </a:t>
            </a:r>
            <a:r>
              <a:rPr lang="en-US" b="1" baseline="0" dirty="0" smtClean="0"/>
              <a:t>Picture Color</a:t>
            </a:r>
            <a:r>
              <a:rPr lang="en-US" baseline="0" dirty="0" smtClean="0"/>
              <a:t> pane, under </a:t>
            </a:r>
            <a:r>
              <a:rPr lang="en-US" b="1" baseline="0" dirty="0" smtClean="0"/>
              <a:t>Recolor</a:t>
            </a:r>
            <a:r>
              <a:rPr lang="en-US" baseline="0" dirty="0" smtClean="0"/>
              <a:t>, click the button next to </a:t>
            </a:r>
            <a:r>
              <a:rPr lang="en-US" b="1" baseline="0" dirty="0" smtClean="0"/>
              <a:t>Presets</a:t>
            </a:r>
            <a:r>
              <a:rPr lang="en-US" baseline="0" dirty="0" smtClean="0"/>
              <a:t>, and then click </a:t>
            </a:r>
            <a:r>
              <a:rPr lang="en-US" b="1" baseline="0" dirty="0" err="1" smtClean="0"/>
              <a:t>Grayscale</a:t>
            </a:r>
            <a:r>
              <a:rPr lang="en-US" baseline="0" dirty="0" smtClean="0"/>
              <a:t> (first row).</a:t>
            </a:r>
          </a:p>
          <a:p>
            <a:pPr marL="228600" lvl="0" indent="-228600">
              <a:buFont typeface="+mj-lt"/>
              <a:buAutoNum type="arabicPeriod"/>
            </a:pPr>
            <a:r>
              <a:rPr lang="en-US" baseline="0" dirty="0" smtClean="0"/>
              <a:t>Also in the </a:t>
            </a:r>
            <a:r>
              <a:rPr lang="en-US" b="1" baseline="0" dirty="0" smtClean="0"/>
              <a:t>Format Picture </a:t>
            </a:r>
            <a:r>
              <a:rPr lang="en-US" baseline="0" dirty="0" smtClean="0"/>
              <a:t>dialog box, click </a:t>
            </a:r>
            <a:r>
              <a:rPr lang="en-US" b="1" baseline="0" dirty="0" smtClean="0"/>
              <a:t>Artistic Effects </a:t>
            </a:r>
            <a:r>
              <a:rPr lang="en-US" baseline="0" dirty="0" smtClean="0"/>
              <a:t>in the left pane, in the </a:t>
            </a:r>
            <a:r>
              <a:rPr lang="en-US" b="1" baseline="0" dirty="0" smtClean="0"/>
              <a:t>Artistic Effects </a:t>
            </a:r>
            <a:r>
              <a:rPr lang="en-US" baseline="0" dirty="0" smtClean="0"/>
              <a:t>pane, click the button next to </a:t>
            </a:r>
            <a:r>
              <a:rPr lang="en-US" b="1" baseline="0" dirty="0" smtClean="0"/>
              <a:t>Artistic Effect</a:t>
            </a:r>
            <a:r>
              <a:rPr lang="en-US" baseline="0" dirty="0" smtClean="0"/>
              <a:t>, click </a:t>
            </a:r>
            <a:r>
              <a:rPr lang="en-US" b="1" baseline="0" dirty="0" smtClean="0"/>
              <a:t>Photocopy </a:t>
            </a:r>
            <a:r>
              <a:rPr lang="en-US" baseline="0" dirty="0" smtClean="0"/>
              <a:t>(fifth row), and then do the following:</a:t>
            </a:r>
          </a:p>
          <a:p>
            <a:pPr marL="685800" lvl="1" indent="-228600">
              <a:buFont typeface="+mj-lt"/>
              <a:buAutoNum type="arabicPeriod"/>
            </a:pPr>
            <a:r>
              <a:rPr lang="en-US" baseline="0" dirty="0" smtClean="0"/>
              <a:t>In the </a:t>
            </a:r>
            <a:r>
              <a:rPr lang="en-US" b="1" baseline="0" dirty="0" smtClean="0"/>
              <a:t>Transparency</a:t>
            </a:r>
            <a:r>
              <a:rPr lang="en-US" baseline="0" dirty="0" smtClean="0"/>
              <a:t> box, enter </a:t>
            </a:r>
            <a:r>
              <a:rPr lang="en-US" b="1" baseline="0" dirty="0" smtClean="0"/>
              <a:t>30%</a:t>
            </a:r>
            <a:r>
              <a:rPr lang="en-US" baseline="0" dirty="0" smtClean="0"/>
              <a: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aseline="0" dirty="0" smtClean="0"/>
              <a:t>In the </a:t>
            </a:r>
            <a:r>
              <a:rPr lang="en-US" b="1" baseline="0" dirty="0" smtClean="0"/>
              <a:t>Intensity</a:t>
            </a:r>
            <a:r>
              <a:rPr lang="en-US" baseline="0" dirty="0" smtClean="0"/>
              <a:t> box, enter </a:t>
            </a:r>
            <a:r>
              <a:rPr lang="en-US" b="1" baseline="0" dirty="0" smtClean="0"/>
              <a:t>3</a:t>
            </a:r>
            <a:r>
              <a:rPr lang="en-US" baseline="0" dirty="0" smtClean="0"/>
              <a: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aseline="0" dirty="0" smtClean="0"/>
              <a:t>Also in the </a:t>
            </a:r>
            <a:r>
              <a:rPr lang="en-US" b="1" baseline="0" dirty="0" smtClean="0"/>
              <a:t>Format Picture </a:t>
            </a:r>
            <a:r>
              <a:rPr lang="en-US" baseline="0" dirty="0" smtClean="0"/>
              <a:t>dialog box, click </a:t>
            </a:r>
            <a:r>
              <a:rPr lang="en-US" b="1" baseline="0" dirty="0" smtClean="0"/>
              <a:t>Size</a:t>
            </a:r>
            <a:r>
              <a:rPr lang="en-US" baseline="0" dirty="0" smtClean="0"/>
              <a:t> in the left pane, in the </a:t>
            </a:r>
            <a:r>
              <a:rPr lang="en-US" b="1" baseline="0" dirty="0" smtClean="0"/>
              <a:t>Size</a:t>
            </a:r>
            <a:r>
              <a:rPr lang="en-US" baseline="0" dirty="0" smtClean="0"/>
              <a:t> pane, under </a:t>
            </a:r>
            <a:r>
              <a:rPr lang="en-US" b="1" baseline="0" dirty="0" smtClean="0"/>
              <a:t>Size and rotate</a:t>
            </a:r>
            <a:r>
              <a:rPr lang="en-US" b="0" baseline="0" dirty="0" smtClean="0"/>
              <a:t>, </a:t>
            </a:r>
            <a:r>
              <a:rPr lang="en-US" baseline="0" dirty="0" smtClean="0"/>
              <a:t>enter </a:t>
            </a:r>
            <a:r>
              <a:rPr lang="en-US" b="1" baseline="0" dirty="0" smtClean="0"/>
              <a:t>7.5” </a:t>
            </a:r>
            <a:r>
              <a:rPr lang="en-US" baseline="0" dirty="0" smtClean="0"/>
              <a:t>in the </a:t>
            </a:r>
            <a:r>
              <a:rPr lang="en-US" b="1" baseline="0" dirty="0" smtClean="0"/>
              <a:t>Height</a:t>
            </a:r>
            <a:r>
              <a:rPr lang="en-US" baseline="0" dirty="0" smtClean="0"/>
              <a:t> box and </a:t>
            </a:r>
            <a:r>
              <a:rPr lang="en-US" b="1" baseline="0" dirty="0" smtClean="0"/>
              <a:t>10” </a:t>
            </a:r>
            <a:r>
              <a:rPr lang="en-US" baseline="0" dirty="0" smtClean="0"/>
              <a:t>in the </a:t>
            </a:r>
            <a:r>
              <a:rPr lang="en-US" b="1" baseline="0" dirty="0" smtClean="0"/>
              <a:t>Width</a:t>
            </a:r>
            <a:r>
              <a:rPr lang="en-US" baseline="0" dirty="0" smtClean="0"/>
              <a:t> box.</a:t>
            </a:r>
          </a:p>
          <a:p>
            <a:pPr marL="228600" indent="-228600">
              <a:buFont typeface="+mj-lt"/>
              <a:buAutoNum type="arabicPeriod"/>
            </a:pPr>
            <a:r>
              <a:rPr lang="en-US" sz="1200" kern="1200" dirty="0" smtClean="0">
                <a:solidFill>
                  <a:schemeClr val="tx1"/>
                </a:solidFill>
                <a:effectLst/>
                <a:latin typeface="+mn-lt"/>
                <a:ea typeface="+mn-ea"/>
                <a:cs typeface="+mn-cs"/>
              </a:rPr>
              <a:t>On the </a:t>
            </a:r>
            <a:r>
              <a:rPr lang="en-US" sz="1200" b="1" kern="1200" dirty="0" smtClean="0">
                <a:solidFill>
                  <a:schemeClr val="tx1"/>
                </a:solidFill>
                <a:effectLst/>
                <a:latin typeface="+mn-lt"/>
                <a:ea typeface="+mn-ea"/>
                <a:cs typeface="+mn-cs"/>
              </a:rPr>
              <a:t>Home</a:t>
            </a:r>
            <a:r>
              <a:rPr lang="en-US" sz="1200" kern="1200" dirty="0" smtClean="0">
                <a:solidFill>
                  <a:schemeClr val="tx1"/>
                </a:solidFill>
                <a:effectLst/>
                <a:latin typeface="+mn-lt"/>
                <a:ea typeface="+mn-ea"/>
                <a:cs typeface="+mn-cs"/>
              </a:rPr>
              <a:t> tab, in the </a:t>
            </a:r>
            <a:r>
              <a:rPr lang="en-US" sz="1200" b="1" kern="1200" dirty="0" smtClean="0">
                <a:solidFill>
                  <a:schemeClr val="tx1"/>
                </a:solidFill>
                <a:effectLst/>
                <a:latin typeface="+mn-lt"/>
                <a:ea typeface="+mn-ea"/>
                <a:cs typeface="+mn-cs"/>
              </a:rPr>
              <a:t>Drawing</a:t>
            </a:r>
            <a:r>
              <a:rPr lang="en-US" sz="1200" kern="1200" dirty="0" smtClean="0">
                <a:solidFill>
                  <a:schemeClr val="tx1"/>
                </a:solidFill>
                <a:effectLst/>
                <a:latin typeface="+mn-lt"/>
                <a:ea typeface="+mn-ea"/>
                <a:cs typeface="+mn-cs"/>
              </a:rPr>
              <a:t> group, click </a:t>
            </a:r>
            <a:r>
              <a:rPr lang="en-US" sz="1200" b="1" kern="1200" dirty="0" smtClean="0">
                <a:solidFill>
                  <a:schemeClr val="tx1"/>
                </a:solidFill>
                <a:effectLst/>
                <a:latin typeface="+mn-lt"/>
                <a:ea typeface="+mn-ea"/>
                <a:cs typeface="+mn-cs"/>
              </a:rPr>
              <a:t>Arrange</a:t>
            </a:r>
            <a:r>
              <a:rPr lang="en-US" sz="1200" kern="1200" dirty="0" smtClean="0">
                <a:solidFill>
                  <a:schemeClr val="tx1"/>
                </a:solidFill>
                <a:effectLst/>
                <a:latin typeface="+mn-lt"/>
                <a:ea typeface="+mn-ea"/>
                <a:cs typeface="+mn-cs"/>
              </a:rPr>
              <a:t>, point to </a:t>
            </a:r>
            <a:r>
              <a:rPr lang="en-US" sz="1200" b="1" kern="1200" dirty="0" smtClean="0">
                <a:solidFill>
                  <a:schemeClr val="tx1"/>
                </a:solidFill>
                <a:effectLst/>
                <a:latin typeface="+mn-lt"/>
                <a:ea typeface="+mn-ea"/>
                <a:cs typeface="+mn-cs"/>
              </a:rPr>
              <a:t>Align</a:t>
            </a:r>
            <a:r>
              <a:rPr lang="en-US" sz="1200" kern="1200" dirty="0" smtClean="0">
                <a:solidFill>
                  <a:schemeClr val="tx1"/>
                </a:solidFill>
                <a:effectLst/>
                <a:latin typeface="+mn-lt"/>
                <a:ea typeface="+mn-ea"/>
                <a:cs typeface="+mn-cs"/>
              </a:rPr>
              <a:t>, and then do the following:</a:t>
            </a:r>
          </a:p>
          <a:p>
            <a:pPr marL="685800" lvl="1" indent="-228600">
              <a:buFont typeface="Arial" pitchFamily="34" charset="0"/>
              <a:buChar char="•"/>
            </a:pPr>
            <a:r>
              <a:rPr lang="en-US" sz="1200" kern="1200" dirty="0" smtClean="0">
                <a:solidFill>
                  <a:schemeClr val="tx1"/>
                </a:solidFill>
                <a:effectLst/>
                <a:latin typeface="+mn-lt"/>
                <a:ea typeface="+mn-ea"/>
                <a:cs typeface="+mn-cs"/>
              </a:rPr>
              <a:t>Click </a:t>
            </a:r>
            <a:r>
              <a:rPr lang="en-US" sz="1200" b="1" kern="1200" dirty="0" smtClean="0">
                <a:solidFill>
                  <a:schemeClr val="tx1"/>
                </a:solidFill>
                <a:effectLst/>
                <a:latin typeface="+mn-lt"/>
                <a:ea typeface="+mn-ea"/>
                <a:cs typeface="+mn-cs"/>
              </a:rPr>
              <a:t>Align</a:t>
            </a:r>
            <a:r>
              <a:rPr lang="en-US" sz="1200" b="1" kern="1200" baseline="0" dirty="0" smtClean="0">
                <a:solidFill>
                  <a:schemeClr val="tx1"/>
                </a:solidFill>
                <a:effectLst/>
                <a:latin typeface="+mn-lt"/>
                <a:ea typeface="+mn-ea"/>
                <a:cs typeface="+mn-cs"/>
              </a:rPr>
              <a:t> to Slide</a:t>
            </a:r>
            <a:r>
              <a:rPr lang="en-US" sz="1200" kern="1200" baseline="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marL="685800" lvl="1" indent="-228600">
              <a:buFont typeface="Arial" pitchFamily="34" charset="0"/>
              <a:buChar char="•"/>
            </a:pPr>
            <a:r>
              <a:rPr lang="en-US" sz="1200" kern="1200" dirty="0" smtClean="0">
                <a:solidFill>
                  <a:schemeClr val="tx1"/>
                </a:solidFill>
                <a:effectLst/>
                <a:latin typeface="+mn-lt"/>
                <a:ea typeface="+mn-ea"/>
                <a:cs typeface="+mn-cs"/>
              </a:rPr>
              <a:t>Click </a:t>
            </a:r>
            <a:r>
              <a:rPr lang="en-US" sz="1200" b="1" kern="1200" dirty="0" smtClean="0">
                <a:solidFill>
                  <a:schemeClr val="tx1"/>
                </a:solidFill>
                <a:effectLst/>
                <a:latin typeface="+mn-lt"/>
                <a:ea typeface="+mn-ea"/>
                <a:cs typeface="+mn-cs"/>
              </a:rPr>
              <a:t>Align Middle</a:t>
            </a:r>
            <a:r>
              <a:rPr lang="en-US" sz="1200" kern="1200" dirty="0" smtClean="0">
                <a:solidFill>
                  <a:schemeClr val="tx1"/>
                </a:solidFill>
                <a:effectLst/>
                <a:latin typeface="+mn-lt"/>
                <a:ea typeface="+mn-ea"/>
                <a:cs typeface="+mn-cs"/>
              </a:rPr>
              <a:t>. </a:t>
            </a:r>
          </a:p>
          <a:p>
            <a:pPr marL="685800" lvl="1" indent="-228600">
              <a:buFont typeface="Arial" pitchFamily="34" charset="0"/>
              <a:buChar char="•"/>
            </a:pPr>
            <a:r>
              <a:rPr lang="en-US" sz="1200" kern="1200" dirty="0" smtClean="0">
                <a:solidFill>
                  <a:schemeClr val="tx1"/>
                </a:solidFill>
                <a:effectLst/>
                <a:latin typeface="+mn-lt"/>
                <a:ea typeface="+mn-ea"/>
                <a:cs typeface="+mn-cs"/>
              </a:rPr>
              <a:t>Click </a:t>
            </a:r>
            <a:r>
              <a:rPr lang="en-US" sz="1200" b="1" kern="1200" dirty="0" smtClean="0">
                <a:solidFill>
                  <a:schemeClr val="tx1"/>
                </a:solidFill>
                <a:effectLst/>
                <a:latin typeface="+mn-lt"/>
                <a:ea typeface="+mn-ea"/>
                <a:cs typeface="+mn-cs"/>
              </a:rPr>
              <a:t>Align Center</a:t>
            </a:r>
            <a:r>
              <a:rPr lang="en-US" sz="1200" kern="1200" dirty="0" smtClean="0">
                <a:solidFill>
                  <a:schemeClr val="tx1"/>
                </a:solidFill>
                <a:effectLst/>
                <a:latin typeface="+mn-lt"/>
                <a:ea typeface="+mn-ea"/>
                <a:cs typeface="+mn-cs"/>
              </a:rPr>
              <a:t>.</a:t>
            </a:r>
            <a:endParaRPr lang="en-US" baseline="0" dirty="0" smtClean="0"/>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smtClean="0"/>
              <a:t>To reproduce the fourth background layer</a:t>
            </a:r>
            <a:r>
              <a:rPr lang="en-US" baseline="0" dirty="0" smtClean="0"/>
              <a:t> on this slide, do the following:</a:t>
            </a:r>
          </a:p>
          <a:p>
            <a:pPr marL="228600" indent="-228600">
              <a:buFont typeface="+mj-lt"/>
              <a:buAutoNum type="arabicPeriod"/>
            </a:pPr>
            <a:r>
              <a:rPr lang="en-US" baseline="0" dirty="0" smtClean="0"/>
              <a:t>On the </a:t>
            </a:r>
            <a:r>
              <a:rPr lang="en-US" b="1" baseline="0" dirty="0" smtClean="0"/>
              <a:t>Home</a:t>
            </a:r>
            <a:r>
              <a:rPr lang="en-US" baseline="0" dirty="0" smtClean="0"/>
              <a:t> tab, in the </a:t>
            </a:r>
            <a:r>
              <a:rPr lang="en-US" b="1" baseline="0" dirty="0" smtClean="0"/>
              <a:t>Drawing</a:t>
            </a:r>
            <a:r>
              <a:rPr lang="en-US" baseline="0" dirty="0" smtClean="0"/>
              <a:t> group, click </a:t>
            </a:r>
            <a:r>
              <a:rPr lang="en-US" b="1" baseline="0" dirty="0" smtClean="0"/>
              <a:t>Shapes</a:t>
            </a:r>
            <a:r>
              <a:rPr lang="en-US" baseline="0" dirty="0" smtClean="0"/>
              <a:t>, and then under </a:t>
            </a:r>
            <a:r>
              <a:rPr lang="en-US" b="1" baseline="0" dirty="0" smtClean="0"/>
              <a:t>Rectangles</a:t>
            </a:r>
            <a:r>
              <a:rPr lang="en-US" baseline="0" dirty="0" smtClean="0"/>
              <a:t>, click </a:t>
            </a:r>
            <a:r>
              <a:rPr lang="en-US" b="1" baseline="0" dirty="0" smtClean="0"/>
              <a:t>Rectangle</a:t>
            </a:r>
            <a:r>
              <a:rPr lang="en-US" baseline="0" dirty="0" smtClean="0"/>
              <a:t>.</a:t>
            </a:r>
          </a:p>
          <a:p>
            <a:pPr marL="228600" indent="-228600">
              <a:buFont typeface="+mj-lt"/>
              <a:buAutoNum type="arabicPeriod"/>
            </a:pPr>
            <a:r>
              <a:rPr lang="en-US" baseline="0" dirty="0" smtClean="0"/>
              <a:t>On the slide, drag to draw a rectangle.</a:t>
            </a:r>
          </a:p>
          <a:p>
            <a:pPr marL="228600" indent="-228600">
              <a:buFont typeface="+mj-lt"/>
              <a:buAutoNum type="arabicPeriod"/>
            </a:pPr>
            <a:r>
              <a:rPr lang="en-US" baseline="0" dirty="0" smtClean="0"/>
              <a:t>Select the rectangle. Under </a:t>
            </a:r>
            <a:r>
              <a:rPr lang="en-US" b="1" baseline="0" dirty="0" smtClean="0"/>
              <a:t>Drawing Tools</a:t>
            </a:r>
            <a:r>
              <a:rPr lang="en-US" baseline="0" dirty="0" smtClean="0"/>
              <a:t>, on the </a:t>
            </a:r>
            <a:r>
              <a:rPr lang="en-US" b="1" baseline="0" dirty="0" smtClean="0"/>
              <a:t>Format</a:t>
            </a:r>
            <a:r>
              <a:rPr lang="en-US" baseline="0" dirty="0" smtClean="0"/>
              <a:t> tab, in the </a:t>
            </a:r>
            <a:r>
              <a:rPr lang="en-US" b="1" baseline="0" dirty="0" smtClean="0"/>
              <a:t>Shape Styles </a:t>
            </a:r>
            <a:r>
              <a:rPr lang="en-US" baseline="0" dirty="0" smtClean="0"/>
              <a:t>group, click </a:t>
            </a:r>
            <a:r>
              <a:rPr lang="en-US" b="1" baseline="0" dirty="0" smtClean="0"/>
              <a:t>Shape Fill</a:t>
            </a:r>
            <a:r>
              <a:rPr lang="en-US" baseline="0" dirty="0" smtClean="0"/>
              <a:t>, point to </a:t>
            </a:r>
            <a:r>
              <a:rPr lang="en-US" b="1" baseline="0" dirty="0" smtClean="0"/>
              <a:t>Gradients</a:t>
            </a:r>
            <a:r>
              <a:rPr lang="en-US" baseline="0" dirty="0" smtClean="0"/>
              <a:t>, and then click </a:t>
            </a:r>
            <a:r>
              <a:rPr lang="en-US" b="1" baseline="0" dirty="0" smtClean="0"/>
              <a:t>More Gradients</a:t>
            </a:r>
            <a:r>
              <a:rPr lang="en-US" baseline="0" dirty="0" smtClean="0"/>
              <a:t>. In the </a:t>
            </a:r>
            <a:r>
              <a:rPr lang="en-US" b="1" baseline="0" dirty="0" smtClean="0"/>
              <a:t>Format</a:t>
            </a:r>
            <a:r>
              <a:rPr lang="en-US" baseline="0" dirty="0" smtClean="0"/>
              <a:t> </a:t>
            </a:r>
            <a:r>
              <a:rPr lang="en-US" b="1" baseline="0" dirty="0" smtClean="0"/>
              <a:t>Shape</a:t>
            </a:r>
            <a:r>
              <a:rPr lang="en-US" baseline="0" dirty="0" smtClean="0"/>
              <a:t> dialog box, click </a:t>
            </a:r>
            <a:r>
              <a:rPr lang="en-US" b="1" baseline="0" dirty="0" smtClean="0"/>
              <a:t>Fill</a:t>
            </a:r>
            <a:r>
              <a:rPr lang="en-US" baseline="0" dirty="0" smtClean="0"/>
              <a:t> in the left pane, in the </a:t>
            </a:r>
            <a:r>
              <a:rPr lang="en-US" b="1" baseline="0" dirty="0" smtClean="0"/>
              <a:t>Fill</a:t>
            </a:r>
            <a:r>
              <a:rPr lang="en-US" baseline="0" dirty="0" smtClean="0"/>
              <a:t> pane, click </a:t>
            </a:r>
            <a:r>
              <a:rPr lang="en-US" b="1" baseline="0" dirty="0" smtClean="0"/>
              <a:t>Gradient fill</a:t>
            </a:r>
            <a:r>
              <a:rPr lang="en-US" baseline="0" dirty="0" smtClean="0"/>
              <a:t>, and then do the following:</a:t>
            </a:r>
          </a:p>
          <a:p>
            <a:pPr marL="685800" lvl="1" indent="-228600">
              <a:buFont typeface="+mj-lt"/>
              <a:buAutoNum type="arabicPeriod"/>
            </a:pPr>
            <a:r>
              <a:rPr lang="en-US" baseline="0" dirty="0" smtClean="0"/>
              <a:t>In the </a:t>
            </a:r>
            <a:r>
              <a:rPr lang="en-US" b="1" baseline="0" dirty="0" smtClean="0"/>
              <a:t>Type</a:t>
            </a:r>
            <a:r>
              <a:rPr lang="en-US" baseline="0" dirty="0" smtClean="0"/>
              <a:t> list, select </a:t>
            </a:r>
            <a:r>
              <a:rPr lang="en-US" b="1" baseline="0" dirty="0" smtClean="0"/>
              <a:t>Radial</a:t>
            </a:r>
            <a:r>
              <a:rPr lang="en-US" baseline="0" dirty="0" smtClean="0"/>
              <a:t>.</a:t>
            </a:r>
          </a:p>
          <a:p>
            <a:pPr marL="685800" lvl="1" indent="-228600">
              <a:buFont typeface="+mj-lt"/>
              <a:buAutoNum type="arabicPeriod"/>
            </a:pPr>
            <a:r>
              <a:rPr lang="en-US" baseline="0" dirty="0" smtClean="0"/>
              <a:t>In the </a:t>
            </a:r>
            <a:r>
              <a:rPr lang="en-US" b="1" baseline="0" dirty="0" smtClean="0"/>
              <a:t>Direction</a:t>
            </a:r>
            <a:r>
              <a:rPr lang="en-US" b="0" baseline="0" dirty="0" smtClean="0"/>
              <a:t> list, select </a:t>
            </a:r>
            <a:r>
              <a:rPr lang="en-US" b="1" baseline="0" dirty="0" smtClean="0"/>
              <a:t>From</a:t>
            </a:r>
            <a:r>
              <a:rPr lang="en-US" b="0" baseline="0" dirty="0" smtClean="0"/>
              <a:t> </a:t>
            </a:r>
            <a:r>
              <a:rPr lang="en-US" b="1" baseline="0" dirty="0" smtClean="0"/>
              <a:t>Center</a:t>
            </a:r>
            <a:r>
              <a:rPr lang="en-US" b="0" baseline="0" dirty="0" smtClean="0"/>
              <a:t>.</a:t>
            </a:r>
            <a:endParaRPr lang="en-US" baseline="0" dirty="0" smtClean="0"/>
          </a:p>
          <a:p>
            <a:pPr marL="685800" lvl="1" indent="-228600">
              <a:buFont typeface="+mj-lt"/>
              <a:buAutoNum type="arabicPeriod"/>
            </a:pPr>
            <a:r>
              <a:rPr lang="en-US" sz="1200" kern="1200" dirty="0" smtClean="0">
                <a:solidFill>
                  <a:schemeClr val="tx1"/>
                </a:solidFill>
                <a:effectLst/>
                <a:latin typeface="+mn-lt"/>
                <a:ea typeface="+mn-ea"/>
                <a:cs typeface="+mn-cs"/>
              </a:rPr>
              <a:t>Under </a:t>
            </a:r>
            <a:r>
              <a:rPr lang="en-US" sz="1200" b="1" kern="1200" dirty="0" smtClean="0">
                <a:solidFill>
                  <a:schemeClr val="tx1"/>
                </a:solidFill>
                <a:effectLst/>
                <a:latin typeface="+mn-lt"/>
                <a:ea typeface="+mn-ea"/>
                <a:cs typeface="+mn-cs"/>
              </a:rPr>
              <a:t>Gradient stops</a:t>
            </a:r>
            <a:r>
              <a:rPr lang="en-US" sz="1200" kern="1200" dirty="0" smtClean="0">
                <a:solidFill>
                  <a:schemeClr val="tx1"/>
                </a:solidFill>
                <a:effectLst/>
                <a:latin typeface="+mn-lt"/>
                <a:ea typeface="+mn-ea"/>
                <a:cs typeface="+mn-cs"/>
              </a:rPr>
              <a:t>, click </a:t>
            </a:r>
            <a:r>
              <a:rPr lang="en-US" sz="1200" b="1" kern="1200" dirty="0" smtClean="0">
                <a:solidFill>
                  <a:schemeClr val="tx1"/>
                </a:solidFill>
                <a:effectLst/>
                <a:latin typeface="+mn-lt"/>
                <a:ea typeface="+mn-ea"/>
                <a:cs typeface="+mn-cs"/>
              </a:rPr>
              <a:t>Add gradient stop</a:t>
            </a:r>
            <a:r>
              <a:rPr lang="en-US" sz="1200" kern="1200" dirty="0" smtClean="0">
                <a:solidFill>
                  <a:schemeClr val="tx1"/>
                </a:solidFill>
                <a:effectLst/>
                <a:latin typeface="+mn-lt"/>
                <a:ea typeface="+mn-ea"/>
                <a:cs typeface="+mn-cs"/>
              </a:rPr>
              <a:t> or </a:t>
            </a:r>
            <a:r>
              <a:rPr lang="en-US" sz="1200" b="1" kern="1200" dirty="0" smtClean="0">
                <a:solidFill>
                  <a:schemeClr val="tx1"/>
                </a:solidFill>
                <a:effectLst/>
                <a:latin typeface="+mn-lt"/>
                <a:ea typeface="+mn-ea"/>
                <a:cs typeface="+mn-cs"/>
              </a:rPr>
              <a:t>Remove gradient stop</a:t>
            </a:r>
            <a:r>
              <a:rPr lang="en-US" sz="1200" kern="1200" dirty="0" smtClean="0">
                <a:solidFill>
                  <a:schemeClr val="tx1"/>
                </a:solidFill>
                <a:effectLst/>
                <a:latin typeface="+mn-lt"/>
                <a:ea typeface="+mn-ea"/>
                <a:cs typeface="+mn-cs"/>
              </a:rPr>
              <a:t> until two stops appear in the slider.</a:t>
            </a:r>
          </a:p>
          <a:p>
            <a:pPr marL="228600" indent="-228600">
              <a:buFont typeface="+mj-lt"/>
              <a:buAutoNum type="arabicPeriod"/>
            </a:pPr>
            <a:r>
              <a:rPr lang="en-US" sz="1200" kern="1200" dirty="0" smtClean="0">
                <a:solidFill>
                  <a:schemeClr val="tx1"/>
                </a:solidFill>
                <a:effectLst/>
                <a:latin typeface="+mn-lt"/>
                <a:ea typeface="+mn-ea"/>
                <a:cs typeface="+mn-cs"/>
              </a:rPr>
              <a:t>Also under </a:t>
            </a:r>
            <a:r>
              <a:rPr lang="en-US" sz="1200" b="1" kern="1200" dirty="0" smtClean="0">
                <a:solidFill>
                  <a:schemeClr val="tx1"/>
                </a:solidFill>
                <a:effectLst/>
                <a:latin typeface="+mn-lt"/>
                <a:ea typeface="+mn-ea"/>
                <a:cs typeface="+mn-cs"/>
              </a:rPr>
              <a:t>Gradient stops</a:t>
            </a:r>
            <a:r>
              <a:rPr lang="en-US" sz="1200" kern="1200" dirty="0" smtClean="0">
                <a:solidFill>
                  <a:schemeClr val="tx1"/>
                </a:solidFill>
                <a:effectLst/>
                <a:latin typeface="+mn-lt"/>
                <a:ea typeface="+mn-ea"/>
                <a:cs typeface="+mn-cs"/>
              </a:rPr>
              <a:t>, customize the gradient stops as follows:</a:t>
            </a:r>
          </a:p>
          <a:p>
            <a:pPr marL="628650" lvl="1" indent="-171450">
              <a:buFont typeface="Arial" pitchFamily="34" charset="0"/>
              <a:buChar char="•"/>
            </a:pPr>
            <a:r>
              <a:rPr lang="en-US" sz="1200" kern="1200" dirty="0" smtClean="0">
                <a:solidFill>
                  <a:schemeClr val="tx1"/>
                </a:solidFill>
                <a:effectLst/>
                <a:latin typeface="+mn-lt"/>
                <a:ea typeface="+mn-ea"/>
                <a:cs typeface="+mn-cs"/>
              </a:rPr>
              <a:t>Select the first stop in the slider, and then do the following: </a:t>
            </a:r>
          </a:p>
          <a:p>
            <a:pPr marL="1085850" lvl="2" indent="-171450">
              <a:buFont typeface="Arial" pitchFamily="34" charset="0"/>
              <a:buChar char="•"/>
            </a:pPr>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Position </a:t>
            </a:r>
            <a:r>
              <a:rPr lang="en-US" sz="1200" kern="1200" dirty="0" smtClean="0">
                <a:solidFill>
                  <a:schemeClr val="tx1"/>
                </a:solidFill>
                <a:effectLst/>
                <a:latin typeface="+mn-lt"/>
                <a:ea typeface="+mn-ea"/>
                <a:cs typeface="+mn-cs"/>
              </a:rPr>
              <a:t>box, enter </a:t>
            </a:r>
            <a:r>
              <a:rPr lang="en-US" sz="1200" b="1" kern="1200" dirty="0" smtClean="0">
                <a:solidFill>
                  <a:schemeClr val="tx1"/>
                </a:solidFill>
                <a:effectLst/>
                <a:latin typeface="+mn-lt"/>
                <a:ea typeface="+mn-ea"/>
                <a:cs typeface="+mn-cs"/>
              </a:rPr>
              <a:t>0%</a:t>
            </a:r>
            <a:r>
              <a:rPr lang="en-US" sz="1200" kern="1200" dirty="0" smtClean="0">
                <a:solidFill>
                  <a:schemeClr val="tx1"/>
                </a:solidFill>
                <a:effectLst/>
                <a:latin typeface="+mn-lt"/>
                <a:ea typeface="+mn-ea"/>
                <a:cs typeface="+mn-cs"/>
              </a:rPr>
              <a:t>.</a:t>
            </a:r>
          </a:p>
          <a:p>
            <a:pPr marL="1085850" lvl="2" indent="-171450">
              <a:buFont typeface="Arial" pitchFamily="34" charset="0"/>
              <a:buChar char="•"/>
            </a:pPr>
            <a:r>
              <a:rPr lang="en-US" sz="1200" kern="1200" dirty="0" smtClean="0">
                <a:solidFill>
                  <a:schemeClr val="tx1"/>
                </a:solidFill>
                <a:effectLst/>
                <a:latin typeface="+mn-lt"/>
                <a:ea typeface="+mn-ea"/>
                <a:cs typeface="+mn-cs"/>
              </a:rPr>
              <a:t>Click the button next to </a:t>
            </a:r>
            <a:r>
              <a:rPr lang="en-US" sz="1200" b="1" kern="1200" dirty="0" smtClean="0">
                <a:solidFill>
                  <a:schemeClr val="tx1"/>
                </a:solidFill>
                <a:effectLst/>
                <a:latin typeface="+mn-lt"/>
                <a:ea typeface="+mn-ea"/>
                <a:cs typeface="+mn-cs"/>
              </a:rPr>
              <a:t>Color</a:t>
            </a:r>
            <a:r>
              <a:rPr lang="en-US" sz="1200" kern="1200" dirty="0" smtClean="0">
                <a:solidFill>
                  <a:schemeClr val="tx1"/>
                </a:solidFill>
                <a:effectLst/>
                <a:latin typeface="+mn-lt"/>
                <a:ea typeface="+mn-ea"/>
                <a:cs typeface="+mn-cs"/>
              </a:rPr>
              <a:t>, under </a:t>
            </a:r>
            <a:r>
              <a:rPr lang="en-US" sz="1200" b="1" kern="1200" dirty="0" smtClean="0">
                <a:solidFill>
                  <a:schemeClr val="tx1"/>
                </a:solidFill>
                <a:effectLst/>
                <a:latin typeface="+mn-lt"/>
                <a:ea typeface="+mn-ea"/>
                <a:cs typeface="+mn-cs"/>
              </a:rPr>
              <a:t>Theme Colors</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click </a:t>
            </a:r>
            <a:r>
              <a:rPr lang="en-US" sz="1200" b="1" kern="1200" baseline="0" dirty="0" smtClean="0">
                <a:solidFill>
                  <a:schemeClr val="tx1"/>
                </a:solidFill>
                <a:effectLst/>
                <a:latin typeface="+mn-lt"/>
                <a:ea typeface="+mn-ea"/>
                <a:cs typeface="+mn-cs"/>
              </a:rPr>
              <a:t>Black, Text 1 </a:t>
            </a:r>
            <a:r>
              <a:rPr lang="en-US" sz="1200" kern="1200" baseline="0" dirty="0" smtClean="0">
                <a:solidFill>
                  <a:schemeClr val="tx1"/>
                </a:solidFill>
                <a:effectLst/>
                <a:latin typeface="+mn-lt"/>
                <a:ea typeface="+mn-ea"/>
                <a:cs typeface="+mn-cs"/>
              </a:rPr>
              <a:t>(first row)</a:t>
            </a:r>
            <a:r>
              <a:rPr lang="en-US" sz="1200" kern="1200" dirty="0" smtClean="0">
                <a:solidFill>
                  <a:schemeClr val="tx1"/>
                </a:solidFill>
                <a:effectLst/>
                <a:latin typeface="+mn-lt"/>
                <a:ea typeface="+mn-ea"/>
                <a:cs typeface="+mn-cs"/>
              </a:rPr>
              <a:t>.</a:t>
            </a:r>
          </a:p>
          <a:p>
            <a:pPr marL="1085850" lvl="2" indent="-171450">
              <a:buFont typeface="Arial" pitchFamily="34" charset="0"/>
              <a:buChar char="•"/>
            </a:pPr>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Transparency</a:t>
            </a:r>
            <a:r>
              <a:rPr lang="en-US" sz="1200" kern="1200" dirty="0" smtClean="0">
                <a:solidFill>
                  <a:schemeClr val="tx1"/>
                </a:solidFill>
                <a:effectLst/>
                <a:latin typeface="+mn-lt"/>
                <a:ea typeface="+mn-ea"/>
                <a:cs typeface="+mn-cs"/>
              </a:rPr>
              <a:t> box, enter </a:t>
            </a:r>
            <a:r>
              <a:rPr lang="en-US" sz="1200" b="1" kern="1200" dirty="0" smtClean="0">
                <a:solidFill>
                  <a:schemeClr val="tx1"/>
                </a:solidFill>
                <a:effectLst/>
                <a:latin typeface="+mn-lt"/>
                <a:ea typeface="+mn-ea"/>
                <a:cs typeface="+mn-cs"/>
              </a:rPr>
              <a:t>100%</a:t>
            </a:r>
            <a:r>
              <a:rPr lang="en-US" sz="1200" kern="1200" dirty="0" smtClean="0">
                <a:solidFill>
                  <a:schemeClr val="tx1"/>
                </a:solidFill>
                <a:effectLst/>
                <a:latin typeface="+mn-lt"/>
                <a:ea typeface="+mn-ea"/>
                <a:cs typeface="+mn-cs"/>
              </a:rPr>
              <a:t>. </a:t>
            </a:r>
          </a:p>
          <a:p>
            <a:pPr marL="628650" lvl="1" indent="-171450">
              <a:buFont typeface="Arial" pitchFamily="34" charset="0"/>
              <a:buChar char="•"/>
            </a:pPr>
            <a:r>
              <a:rPr lang="en-US" sz="1200" kern="1200" dirty="0" smtClean="0">
                <a:solidFill>
                  <a:schemeClr val="tx1"/>
                </a:solidFill>
                <a:effectLst/>
                <a:latin typeface="+mn-lt"/>
                <a:ea typeface="+mn-ea"/>
                <a:cs typeface="+mn-cs"/>
              </a:rPr>
              <a:t>Select the last stop in the slider, and then do the following: </a:t>
            </a:r>
          </a:p>
          <a:p>
            <a:pPr marL="1085850" lvl="2" indent="-171450">
              <a:buFont typeface="Arial" pitchFamily="34" charset="0"/>
              <a:buChar char="•"/>
            </a:pPr>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Position </a:t>
            </a:r>
            <a:r>
              <a:rPr lang="en-US" sz="1200" kern="1200" dirty="0" smtClean="0">
                <a:solidFill>
                  <a:schemeClr val="tx1"/>
                </a:solidFill>
                <a:effectLst/>
                <a:latin typeface="+mn-lt"/>
                <a:ea typeface="+mn-ea"/>
                <a:cs typeface="+mn-cs"/>
              </a:rPr>
              <a:t>box, enter </a:t>
            </a:r>
            <a:r>
              <a:rPr lang="en-US" sz="1200" b="1" kern="1200" dirty="0" smtClean="0">
                <a:solidFill>
                  <a:schemeClr val="tx1"/>
                </a:solidFill>
                <a:effectLst/>
                <a:latin typeface="+mn-lt"/>
                <a:ea typeface="+mn-ea"/>
                <a:cs typeface="+mn-cs"/>
              </a:rPr>
              <a:t>100%</a:t>
            </a:r>
            <a:r>
              <a:rPr lang="en-US" sz="1200" kern="1200" dirty="0" smtClean="0">
                <a:solidFill>
                  <a:schemeClr val="tx1"/>
                </a:solidFill>
                <a:effectLst/>
                <a:latin typeface="+mn-lt"/>
                <a:ea typeface="+mn-ea"/>
                <a:cs typeface="+mn-cs"/>
              </a:rPr>
              <a:t>.</a:t>
            </a:r>
          </a:p>
          <a:p>
            <a:pPr marL="1085850" lvl="2" indent="-171450">
              <a:buFont typeface="Arial" pitchFamily="34" charset="0"/>
              <a:buChar char="•"/>
            </a:pPr>
            <a:r>
              <a:rPr lang="en-US" sz="1200" kern="1200" dirty="0" smtClean="0">
                <a:solidFill>
                  <a:schemeClr val="tx1"/>
                </a:solidFill>
                <a:effectLst/>
                <a:latin typeface="+mn-lt"/>
                <a:ea typeface="+mn-ea"/>
                <a:cs typeface="+mn-cs"/>
              </a:rPr>
              <a:t>Click the button next to </a:t>
            </a:r>
            <a:r>
              <a:rPr lang="en-US" sz="1200" b="1" kern="1200" dirty="0" smtClean="0">
                <a:solidFill>
                  <a:schemeClr val="tx1"/>
                </a:solidFill>
                <a:effectLst/>
                <a:latin typeface="+mn-lt"/>
                <a:ea typeface="+mn-ea"/>
                <a:cs typeface="+mn-cs"/>
              </a:rPr>
              <a:t>Color</a:t>
            </a:r>
            <a:r>
              <a:rPr lang="en-US" sz="1200" kern="1200" dirty="0" smtClean="0">
                <a:solidFill>
                  <a:schemeClr val="tx1"/>
                </a:solidFill>
                <a:effectLst/>
                <a:latin typeface="+mn-lt"/>
                <a:ea typeface="+mn-ea"/>
                <a:cs typeface="+mn-cs"/>
              </a:rPr>
              <a:t>, click </a:t>
            </a:r>
            <a:r>
              <a:rPr lang="en-US" sz="1200" b="1" kern="1200" dirty="0" smtClean="0">
                <a:solidFill>
                  <a:schemeClr val="tx1"/>
                </a:solidFill>
                <a:effectLst/>
                <a:latin typeface="+mn-lt"/>
                <a:ea typeface="+mn-ea"/>
                <a:cs typeface="+mn-cs"/>
              </a:rPr>
              <a:t>More Colors</a:t>
            </a:r>
            <a:r>
              <a:rPr lang="en-US" sz="1200" kern="1200" dirty="0" smtClean="0">
                <a:solidFill>
                  <a:schemeClr val="tx1"/>
                </a:solidFill>
                <a:effectLst/>
                <a:latin typeface="+mn-lt"/>
                <a:ea typeface="+mn-ea"/>
                <a:cs typeface="+mn-cs"/>
              </a:rPr>
              <a:t>, and then in the </a:t>
            </a:r>
            <a:r>
              <a:rPr lang="en-US" sz="1200" b="1" kern="1200" dirty="0" smtClean="0">
                <a:solidFill>
                  <a:schemeClr val="tx1"/>
                </a:solidFill>
                <a:effectLst/>
                <a:latin typeface="+mn-lt"/>
                <a:ea typeface="+mn-ea"/>
                <a:cs typeface="+mn-cs"/>
              </a:rPr>
              <a:t>Colors</a:t>
            </a:r>
            <a:r>
              <a:rPr lang="en-US" sz="1200" kern="1200" dirty="0" smtClean="0">
                <a:solidFill>
                  <a:schemeClr val="tx1"/>
                </a:solidFill>
                <a:effectLst/>
                <a:latin typeface="+mn-lt"/>
                <a:ea typeface="+mn-ea"/>
                <a:cs typeface="+mn-cs"/>
              </a:rPr>
              <a:t> dialog box, on the </a:t>
            </a:r>
            <a:r>
              <a:rPr lang="en-US" sz="1200" b="1" kern="1200" dirty="0" smtClean="0">
                <a:solidFill>
                  <a:schemeClr val="tx1"/>
                </a:solidFill>
                <a:effectLst/>
                <a:latin typeface="+mn-lt"/>
                <a:ea typeface="+mn-ea"/>
                <a:cs typeface="+mn-cs"/>
              </a:rPr>
              <a:t>Custom</a:t>
            </a:r>
            <a:r>
              <a:rPr lang="en-US" sz="1200" kern="1200" dirty="0" smtClean="0">
                <a:solidFill>
                  <a:schemeClr val="tx1"/>
                </a:solidFill>
                <a:effectLst/>
                <a:latin typeface="+mn-lt"/>
                <a:ea typeface="+mn-ea"/>
                <a:cs typeface="+mn-cs"/>
              </a:rPr>
              <a:t> tab, enter values for Red: </a:t>
            </a:r>
            <a:r>
              <a:rPr lang="en-US" sz="1200" b="1" kern="1200" dirty="0" smtClean="0">
                <a:solidFill>
                  <a:schemeClr val="tx1"/>
                </a:solidFill>
                <a:effectLst/>
                <a:latin typeface="+mn-lt"/>
                <a:ea typeface="+mn-ea"/>
                <a:cs typeface="+mn-cs"/>
              </a:rPr>
              <a:t>36</a:t>
            </a:r>
            <a:r>
              <a:rPr lang="en-US" sz="1200" kern="1200" dirty="0" smtClean="0">
                <a:solidFill>
                  <a:schemeClr val="tx1"/>
                </a:solidFill>
                <a:effectLst/>
                <a:latin typeface="+mn-lt"/>
                <a:ea typeface="+mn-ea"/>
                <a:cs typeface="+mn-cs"/>
              </a:rPr>
              <a:t>, Green: </a:t>
            </a:r>
            <a:r>
              <a:rPr lang="en-US" sz="1200" b="1" kern="1200" dirty="0" smtClean="0">
                <a:solidFill>
                  <a:schemeClr val="tx1"/>
                </a:solidFill>
                <a:effectLst/>
                <a:latin typeface="+mn-lt"/>
                <a:ea typeface="+mn-ea"/>
                <a:cs typeface="+mn-cs"/>
              </a:rPr>
              <a:t>25</a:t>
            </a:r>
            <a:r>
              <a:rPr lang="en-US" sz="1200" kern="1200" dirty="0" smtClean="0">
                <a:solidFill>
                  <a:schemeClr val="tx1"/>
                </a:solidFill>
                <a:effectLst/>
                <a:latin typeface="+mn-lt"/>
                <a:ea typeface="+mn-ea"/>
                <a:cs typeface="+mn-cs"/>
              </a:rPr>
              <a:t>, and Blue: </a:t>
            </a:r>
            <a:r>
              <a:rPr lang="en-US" sz="1200" b="1" kern="1200" dirty="0" smtClean="0">
                <a:solidFill>
                  <a:schemeClr val="tx1"/>
                </a:solidFill>
                <a:effectLst/>
                <a:latin typeface="+mn-lt"/>
                <a:ea typeface="+mn-ea"/>
                <a:cs typeface="+mn-cs"/>
              </a:rPr>
              <a:t>15</a:t>
            </a:r>
            <a:r>
              <a:rPr lang="en-US" sz="1200" kern="1200" dirty="0" smtClean="0">
                <a:solidFill>
                  <a:schemeClr val="tx1"/>
                </a:solidFill>
                <a:effectLst/>
                <a:latin typeface="+mn-lt"/>
                <a:ea typeface="+mn-ea"/>
                <a:cs typeface="+mn-cs"/>
              </a:rPr>
              <a:t>.</a:t>
            </a:r>
          </a:p>
          <a:p>
            <a:pPr marL="1085850" lvl="2" indent="-171450">
              <a:buFont typeface="Arial" pitchFamily="34" charset="0"/>
              <a:buChar char="•"/>
            </a:pPr>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Transparency</a:t>
            </a:r>
            <a:r>
              <a:rPr lang="en-US" sz="1200" kern="1200" dirty="0" smtClean="0">
                <a:solidFill>
                  <a:schemeClr val="tx1"/>
                </a:solidFill>
                <a:effectLst/>
                <a:latin typeface="+mn-lt"/>
                <a:ea typeface="+mn-ea"/>
                <a:cs typeface="+mn-cs"/>
              </a:rPr>
              <a:t> box, enter </a:t>
            </a:r>
            <a:r>
              <a:rPr lang="en-US" sz="1200" b="1" kern="1200" dirty="0" smtClean="0">
                <a:solidFill>
                  <a:schemeClr val="tx1"/>
                </a:solidFill>
                <a:effectLst/>
                <a:latin typeface="+mn-lt"/>
                <a:ea typeface="+mn-ea"/>
                <a:cs typeface="+mn-cs"/>
              </a:rPr>
              <a:t>50%</a:t>
            </a:r>
            <a:r>
              <a:rPr lang="en-US" sz="1200" kern="1200" dirty="0" smtClean="0">
                <a:solidFill>
                  <a:schemeClr val="tx1"/>
                </a:solidFill>
                <a:effectLst/>
                <a:latin typeface="+mn-lt"/>
                <a:ea typeface="+mn-ea"/>
                <a:cs typeface="+mn-cs"/>
              </a:rPr>
              <a:t>. </a:t>
            </a:r>
          </a:p>
          <a:p>
            <a:pPr marL="228600" lvl="0" indent="-228600">
              <a:buFont typeface="+mj-lt"/>
              <a:buAutoNum type="arabicPeriod"/>
            </a:pPr>
            <a:r>
              <a:rPr lang="en-US" dirty="0" smtClean="0"/>
              <a:t>Also in the </a:t>
            </a:r>
            <a:r>
              <a:rPr lang="en-US" b="1" dirty="0" smtClean="0"/>
              <a:t>Format Shape </a:t>
            </a:r>
            <a:r>
              <a:rPr lang="en-US" dirty="0" smtClean="0"/>
              <a:t>dialog box, click </a:t>
            </a:r>
            <a:r>
              <a:rPr lang="en-US" b="1" dirty="0" smtClean="0"/>
              <a:t>Line Color </a:t>
            </a:r>
            <a:r>
              <a:rPr lang="en-US" dirty="0" smtClean="0"/>
              <a:t>in the left pane, in the </a:t>
            </a:r>
            <a:r>
              <a:rPr lang="en-US" b="1" dirty="0" smtClean="0"/>
              <a:t>Line Color</a:t>
            </a:r>
            <a:r>
              <a:rPr lang="en-US" b="1" baseline="0" dirty="0" smtClean="0"/>
              <a:t> </a:t>
            </a:r>
            <a:r>
              <a:rPr lang="en-US" baseline="0" dirty="0" smtClean="0"/>
              <a:t>pane, select </a:t>
            </a:r>
            <a:r>
              <a:rPr lang="en-US" b="1" baseline="0" dirty="0" smtClean="0"/>
              <a:t>No line</a:t>
            </a:r>
            <a:r>
              <a:rPr lang="en-US" baseline="0" dirty="0" smtClean="0"/>
              <a:t>.</a:t>
            </a:r>
          </a:p>
          <a:p>
            <a:pPr marL="228600" lvl="0" indent="-228600">
              <a:buFont typeface="+mj-lt"/>
              <a:buAutoNum type="arabicPeriod"/>
            </a:pPr>
            <a:r>
              <a:rPr lang="en-US" baseline="0" dirty="0" smtClean="0"/>
              <a:t>Also in the </a:t>
            </a:r>
            <a:r>
              <a:rPr lang="en-US" b="1" baseline="0" dirty="0" smtClean="0"/>
              <a:t>Format Shape </a:t>
            </a:r>
            <a:r>
              <a:rPr lang="en-US" baseline="0" dirty="0" smtClean="0"/>
              <a:t>dialog box, click </a:t>
            </a:r>
            <a:r>
              <a:rPr lang="en-US" b="1" baseline="0" dirty="0" smtClean="0"/>
              <a:t>Size</a:t>
            </a:r>
            <a:r>
              <a:rPr lang="en-US" baseline="0" dirty="0" smtClean="0"/>
              <a:t> in the left pane, in the </a:t>
            </a:r>
            <a:r>
              <a:rPr lang="en-US" b="1" baseline="0" dirty="0" smtClean="0"/>
              <a:t>Size</a:t>
            </a:r>
            <a:r>
              <a:rPr lang="en-US" baseline="0" dirty="0" smtClean="0"/>
              <a:t> pane, under </a:t>
            </a:r>
            <a:r>
              <a:rPr lang="en-US" b="1" baseline="0" dirty="0" smtClean="0"/>
              <a:t>Size and rotate</a:t>
            </a:r>
            <a:r>
              <a:rPr lang="en-US" b="0" baseline="0" dirty="0" smtClean="0"/>
              <a:t>, </a:t>
            </a:r>
            <a:r>
              <a:rPr lang="en-US" baseline="0" dirty="0" smtClean="0"/>
              <a:t>enter </a:t>
            </a:r>
            <a:r>
              <a:rPr lang="en-US" b="1" baseline="0" dirty="0" smtClean="0"/>
              <a:t>7.5” </a:t>
            </a:r>
            <a:r>
              <a:rPr lang="en-US" baseline="0" dirty="0" smtClean="0"/>
              <a:t>in the </a:t>
            </a:r>
            <a:r>
              <a:rPr lang="en-US" b="1" baseline="0" dirty="0" smtClean="0"/>
              <a:t>Height</a:t>
            </a:r>
            <a:r>
              <a:rPr lang="en-US" baseline="0" dirty="0" smtClean="0"/>
              <a:t> box and </a:t>
            </a:r>
            <a:r>
              <a:rPr lang="en-US" b="1" baseline="0" dirty="0" smtClean="0"/>
              <a:t>10” </a:t>
            </a:r>
            <a:r>
              <a:rPr lang="en-US" baseline="0" dirty="0" smtClean="0"/>
              <a:t>in the </a:t>
            </a:r>
            <a:r>
              <a:rPr lang="en-US" b="1" baseline="0" dirty="0" smtClean="0"/>
              <a:t>Width</a:t>
            </a:r>
            <a:r>
              <a:rPr lang="en-US" baseline="0" dirty="0" smtClean="0"/>
              <a:t> box.</a:t>
            </a:r>
          </a:p>
          <a:p>
            <a:pPr marL="228600" indent="-228600">
              <a:buFont typeface="+mj-lt"/>
              <a:buAutoNum type="arabicPeriod"/>
            </a:pPr>
            <a:r>
              <a:rPr lang="en-US" sz="1200" kern="1200" dirty="0" smtClean="0">
                <a:solidFill>
                  <a:schemeClr val="tx1"/>
                </a:solidFill>
                <a:effectLst/>
                <a:latin typeface="+mn-lt"/>
                <a:ea typeface="+mn-ea"/>
                <a:cs typeface="+mn-cs"/>
              </a:rPr>
              <a:t>On the </a:t>
            </a:r>
            <a:r>
              <a:rPr lang="en-US" sz="1200" b="1" kern="1200" dirty="0" smtClean="0">
                <a:solidFill>
                  <a:schemeClr val="tx1"/>
                </a:solidFill>
                <a:effectLst/>
                <a:latin typeface="+mn-lt"/>
                <a:ea typeface="+mn-ea"/>
                <a:cs typeface="+mn-cs"/>
              </a:rPr>
              <a:t>Home</a:t>
            </a:r>
            <a:r>
              <a:rPr lang="en-US" sz="1200" kern="1200" dirty="0" smtClean="0">
                <a:solidFill>
                  <a:schemeClr val="tx1"/>
                </a:solidFill>
                <a:effectLst/>
                <a:latin typeface="+mn-lt"/>
                <a:ea typeface="+mn-ea"/>
                <a:cs typeface="+mn-cs"/>
              </a:rPr>
              <a:t> tab, in the </a:t>
            </a:r>
            <a:r>
              <a:rPr lang="en-US" sz="1200" b="1" kern="1200" dirty="0" smtClean="0">
                <a:solidFill>
                  <a:schemeClr val="tx1"/>
                </a:solidFill>
                <a:effectLst/>
                <a:latin typeface="+mn-lt"/>
                <a:ea typeface="+mn-ea"/>
                <a:cs typeface="+mn-cs"/>
              </a:rPr>
              <a:t>Drawing</a:t>
            </a:r>
            <a:r>
              <a:rPr lang="en-US" sz="1200" kern="1200" dirty="0" smtClean="0">
                <a:solidFill>
                  <a:schemeClr val="tx1"/>
                </a:solidFill>
                <a:effectLst/>
                <a:latin typeface="+mn-lt"/>
                <a:ea typeface="+mn-ea"/>
                <a:cs typeface="+mn-cs"/>
              </a:rPr>
              <a:t> group, click </a:t>
            </a:r>
            <a:r>
              <a:rPr lang="en-US" sz="1200" b="1" kern="1200" dirty="0" smtClean="0">
                <a:solidFill>
                  <a:schemeClr val="tx1"/>
                </a:solidFill>
                <a:effectLst/>
                <a:latin typeface="+mn-lt"/>
                <a:ea typeface="+mn-ea"/>
                <a:cs typeface="+mn-cs"/>
              </a:rPr>
              <a:t>Arrange</a:t>
            </a:r>
            <a:r>
              <a:rPr lang="en-US" sz="1200" kern="1200" dirty="0" smtClean="0">
                <a:solidFill>
                  <a:schemeClr val="tx1"/>
                </a:solidFill>
                <a:effectLst/>
                <a:latin typeface="+mn-lt"/>
                <a:ea typeface="+mn-ea"/>
                <a:cs typeface="+mn-cs"/>
              </a:rPr>
              <a:t>, point to </a:t>
            </a:r>
            <a:r>
              <a:rPr lang="en-US" sz="1200" b="1" kern="1200" dirty="0" smtClean="0">
                <a:solidFill>
                  <a:schemeClr val="tx1"/>
                </a:solidFill>
                <a:effectLst/>
                <a:latin typeface="+mn-lt"/>
                <a:ea typeface="+mn-ea"/>
                <a:cs typeface="+mn-cs"/>
              </a:rPr>
              <a:t>Align</a:t>
            </a:r>
            <a:r>
              <a:rPr lang="en-US" sz="1200" kern="1200" dirty="0" smtClean="0">
                <a:solidFill>
                  <a:schemeClr val="tx1"/>
                </a:solidFill>
                <a:effectLst/>
                <a:latin typeface="+mn-lt"/>
                <a:ea typeface="+mn-ea"/>
                <a:cs typeface="+mn-cs"/>
              </a:rPr>
              <a:t>, and then do the following:</a:t>
            </a:r>
          </a:p>
          <a:p>
            <a:pPr marL="685800" lvl="1" indent="-228600">
              <a:buFont typeface="Arial" pitchFamily="34" charset="0"/>
              <a:buChar char="•"/>
            </a:pPr>
            <a:r>
              <a:rPr lang="en-US" sz="1200" kern="1200" dirty="0" smtClean="0">
                <a:solidFill>
                  <a:schemeClr val="tx1"/>
                </a:solidFill>
                <a:effectLst/>
                <a:latin typeface="+mn-lt"/>
                <a:ea typeface="+mn-ea"/>
                <a:cs typeface="+mn-cs"/>
              </a:rPr>
              <a:t>Click </a:t>
            </a:r>
            <a:r>
              <a:rPr lang="en-US" sz="1200" b="1" kern="1200" dirty="0" smtClean="0">
                <a:solidFill>
                  <a:schemeClr val="tx1"/>
                </a:solidFill>
                <a:effectLst/>
                <a:latin typeface="+mn-lt"/>
                <a:ea typeface="+mn-ea"/>
                <a:cs typeface="+mn-cs"/>
              </a:rPr>
              <a:t>Align</a:t>
            </a:r>
            <a:r>
              <a:rPr lang="en-US" sz="1200" b="1" kern="1200" baseline="0" dirty="0" smtClean="0">
                <a:solidFill>
                  <a:schemeClr val="tx1"/>
                </a:solidFill>
                <a:effectLst/>
                <a:latin typeface="+mn-lt"/>
                <a:ea typeface="+mn-ea"/>
                <a:cs typeface="+mn-cs"/>
              </a:rPr>
              <a:t> to Slide</a:t>
            </a:r>
            <a:r>
              <a:rPr lang="en-US" sz="1200" kern="1200" baseline="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marL="685800" lvl="1" indent="-228600">
              <a:buFont typeface="Arial" pitchFamily="34" charset="0"/>
              <a:buChar char="•"/>
            </a:pPr>
            <a:r>
              <a:rPr lang="en-US" sz="1200" kern="1200" dirty="0" smtClean="0">
                <a:solidFill>
                  <a:schemeClr val="tx1"/>
                </a:solidFill>
                <a:effectLst/>
                <a:latin typeface="+mn-lt"/>
                <a:ea typeface="+mn-ea"/>
                <a:cs typeface="+mn-cs"/>
              </a:rPr>
              <a:t>Click </a:t>
            </a:r>
            <a:r>
              <a:rPr lang="en-US" sz="1200" b="1" kern="1200" dirty="0" smtClean="0">
                <a:solidFill>
                  <a:schemeClr val="tx1"/>
                </a:solidFill>
                <a:effectLst/>
                <a:latin typeface="+mn-lt"/>
                <a:ea typeface="+mn-ea"/>
                <a:cs typeface="+mn-cs"/>
              </a:rPr>
              <a:t>Align Middle</a:t>
            </a:r>
            <a:r>
              <a:rPr lang="en-US" sz="1200" kern="1200" dirty="0" smtClean="0">
                <a:solidFill>
                  <a:schemeClr val="tx1"/>
                </a:solidFill>
                <a:effectLst/>
                <a:latin typeface="+mn-lt"/>
                <a:ea typeface="+mn-ea"/>
                <a:cs typeface="+mn-cs"/>
              </a:rPr>
              <a:t>. </a:t>
            </a:r>
          </a:p>
          <a:p>
            <a:pPr marL="685800" lvl="1" indent="-228600">
              <a:buFont typeface="Arial" pitchFamily="34" charset="0"/>
              <a:buChar char="•"/>
            </a:pPr>
            <a:r>
              <a:rPr lang="en-US" sz="1200" kern="1200" dirty="0" smtClean="0">
                <a:solidFill>
                  <a:schemeClr val="tx1"/>
                </a:solidFill>
                <a:effectLst/>
                <a:latin typeface="+mn-lt"/>
                <a:ea typeface="+mn-ea"/>
                <a:cs typeface="+mn-cs"/>
              </a:rPr>
              <a:t>Click </a:t>
            </a:r>
            <a:r>
              <a:rPr lang="en-US" sz="1200" b="1" kern="1200" dirty="0" smtClean="0">
                <a:solidFill>
                  <a:schemeClr val="tx1"/>
                </a:solidFill>
                <a:effectLst/>
                <a:latin typeface="+mn-lt"/>
                <a:ea typeface="+mn-ea"/>
                <a:cs typeface="+mn-cs"/>
              </a:rPr>
              <a:t>Align Center</a:t>
            </a:r>
            <a:r>
              <a:rPr lang="en-US" sz="1200" kern="1200" dirty="0" smtClean="0">
                <a:solidFill>
                  <a:schemeClr val="tx1"/>
                </a:solidFill>
                <a:effectLst/>
                <a:latin typeface="+mn-lt"/>
                <a:ea typeface="+mn-ea"/>
                <a:cs typeface="+mn-cs"/>
              </a:rPr>
              <a:t>.</a:t>
            </a:r>
            <a:endParaRPr lang="en-US" baseline="0" dirty="0" smtClean="0"/>
          </a:p>
          <a:p>
            <a:pPr marL="0" lvl="0" indent="0">
              <a:buFont typeface="+mj-lt"/>
              <a:buNone/>
            </a:pPr>
            <a:endParaRPr lang="en-US" dirty="0" smtClean="0"/>
          </a:p>
        </p:txBody>
      </p:sp>
      <p:sp>
        <p:nvSpPr>
          <p:cNvPr id="4" name="Slide Number Placeholder 3"/>
          <p:cNvSpPr>
            <a:spLocks noGrp="1"/>
          </p:cNvSpPr>
          <p:nvPr>
            <p:ph type="sldNum" sz="quarter" idx="10"/>
          </p:nvPr>
        </p:nvSpPr>
        <p:spPr/>
        <p:txBody>
          <a:bodyPr/>
          <a:lstStyle/>
          <a:p>
            <a:fld id="{F215DE69-1804-4252-ACC4-3CB2491EFF2B}" type="slidenum">
              <a:rPr lang="en-US" smtClean="0"/>
              <a:pPr/>
              <a:t>6</a:t>
            </a:fld>
            <a:endParaRPr lang="en-US"/>
          </a:p>
        </p:txBody>
      </p:sp>
    </p:spTree>
    <p:extLst>
      <p:ext uri="{BB962C8B-B14F-4D97-AF65-F5344CB8AC3E}">
        <p14:creationId xmlns:p14="http://schemas.microsoft.com/office/powerpoint/2010/main" xmlns="" val="3724264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endParaRPr lang="en-US" dirty="0" smtClean="0"/>
          </a:p>
        </p:txBody>
      </p:sp>
      <p:sp>
        <p:nvSpPr>
          <p:cNvPr id="4" name="Slide Number Placeholder 3"/>
          <p:cNvSpPr>
            <a:spLocks noGrp="1"/>
          </p:cNvSpPr>
          <p:nvPr>
            <p:ph type="sldNum" sz="quarter" idx="10"/>
          </p:nvPr>
        </p:nvSpPr>
        <p:spPr/>
        <p:txBody>
          <a:bodyPr/>
          <a:lstStyle/>
          <a:p>
            <a:fld id="{F215DE69-1804-4252-ACC4-3CB2491EFF2B}" type="slidenum">
              <a:rPr lang="en-US" smtClean="0"/>
              <a:pPr/>
              <a:t>7</a:t>
            </a:fld>
            <a:endParaRPr lang="en-US"/>
          </a:p>
        </p:txBody>
      </p:sp>
    </p:spTree>
    <p:extLst>
      <p:ext uri="{BB962C8B-B14F-4D97-AF65-F5344CB8AC3E}">
        <p14:creationId xmlns:p14="http://schemas.microsoft.com/office/powerpoint/2010/main" xmlns="" val="3724264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endParaRPr lang="en-US" dirty="0" smtClean="0"/>
          </a:p>
        </p:txBody>
      </p:sp>
      <p:sp>
        <p:nvSpPr>
          <p:cNvPr id="4" name="Slide Number Placeholder 3"/>
          <p:cNvSpPr>
            <a:spLocks noGrp="1"/>
          </p:cNvSpPr>
          <p:nvPr>
            <p:ph type="sldNum" sz="quarter" idx="10"/>
          </p:nvPr>
        </p:nvSpPr>
        <p:spPr/>
        <p:txBody>
          <a:bodyPr/>
          <a:lstStyle/>
          <a:p>
            <a:fld id="{F215DE69-1804-4252-ACC4-3CB2491EFF2B}" type="slidenum">
              <a:rPr lang="en-US" smtClean="0"/>
              <a:pPr/>
              <a:t>8</a:t>
            </a:fld>
            <a:endParaRPr lang="en-US"/>
          </a:p>
        </p:txBody>
      </p:sp>
    </p:spTree>
    <p:extLst>
      <p:ext uri="{BB962C8B-B14F-4D97-AF65-F5344CB8AC3E}">
        <p14:creationId xmlns:p14="http://schemas.microsoft.com/office/powerpoint/2010/main" xmlns="" val="3724264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endParaRPr lang="en-US" dirty="0" smtClean="0"/>
          </a:p>
        </p:txBody>
      </p:sp>
      <p:sp>
        <p:nvSpPr>
          <p:cNvPr id="4" name="Slide Number Placeholder 3"/>
          <p:cNvSpPr>
            <a:spLocks noGrp="1"/>
          </p:cNvSpPr>
          <p:nvPr>
            <p:ph type="sldNum" sz="quarter" idx="10"/>
          </p:nvPr>
        </p:nvSpPr>
        <p:spPr/>
        <p:txBody>
          <a:bodyPr/>
          <a:lstStyle/>
          <a:p>
            <a:fld id="{F215DE69-1804-4252-ACC4-3CB2491EFF2B}" type="slidenum">
              <a:rPr lang="en-US" smtClean="0"/>
              <a:pPr/>
              <a:t>9</a:t>
            </a:fld>
            <a:endParaRPr lang="en-US"/>
          </a:p>
        </p:txBody>
      </p:sp>
    </p:spTree>
    <p:extLst>
      <p:ext uri="{BB962C8B-B14F-4D97-AF65-F5344CB8AC3E}">
        <p14:creationId xmlns:p14="http://schemas.microsoft.com/office/powerpoint/2010/main" xmlns="" val="3724264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1D8BD707-D9CF-40AE-B4C6-C98DA3205C09}" type="datetimeFigureOut">
              <a:rPr lang="en-US" smtClean="0"/>
              <a:pPr/>
              <a:t>7/26/2016</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7/26/2016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7/26/2016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7/26/2016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7/26/2016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1D8BD707-D9CF-40AE-B4C6-C98DA3205C09}" type="datetimeFigureOut">
              <a:rPr lang="en-US" smtClean="0"/>
              <a:pPr/>
              <a:t>7/26/2016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1D8BD707-D9CF-40AE-B4C6-C98DA3205C09}" type="datetimeFigureOut">
              <a:rPr lang="en-US" smtClean="0"/>
              <a:pPr/>
              <a:t>7/26/2016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7/26/2016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B6F15528-21DE-4FAA-801E-634DDDAF4B2B}"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1D8BD707-D9CF-40AE-B4C6-C98DA3205C09}" type="datetimeFigureOut">
              <a:rPr lang="en-US" smtClean="0"/>
              <a:pPr/>
              <a:t>7/26/2016</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B6F15528-21DE-4FAA-801E-634DDDAF4B2B}"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6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58000"/>
            <a:chOff x="0" y="0"/>
            <a:chExt cx="9144000" cy="6858000"/>
          </a:xfrm>
        </p:grpSpPr>
        <p:sp>
          <p:nvSpPr>
            <p:cNvPr id="5" name="Rectangle 4"/>
            <p:cNvSpPr/>
            <p:nvPr/>
          </p:nvSpPr>
          <p:spPr>
            <a:xfrm>
              <a:off x="0" y="0"/>
              <a:ext cx="9144000" cy="6858000"/>
            </a:xfrm>
            <a:prstGeom prst="rect">
              <a:avLst/>
            </a:prstGeom>
            <a:gradFill flip="none" rotWithShape="1">
              <a:gsLst>
                <a:gs pos="73000">
                  <a:srgbClr val="31849C"/>
                </a:gs>
                <a:gs pos="37000">
                  <a:srgbClr val="4BACC6"/>
                </a:gs>
                <a:gs pos="0">
                  <a:srgbClr val="13343D"/>
                </a:gs>
                <a:gs pos="100000">
                  <a:srgbClr val="4BACC6"/>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p:cNvSpPr/>
            <p:nvPr/>
          </p:nvSpPr>
          <p:spPr>
            <a:xfrm>
              <a:off x="0" y="0"/>
              <a:ext cx="9144000" cy="6858000"/>
            </a:xfrm>
            <a:prstGeom prst="rect">
              <a:avLst/>
            </a:prstGeom>
            <a:blipFill dpi="0" rotWithShape="1">
              <a:blip r:embed="rId3">
                <a:alphaModFix amt="20000"/>
                <a:grayscl/>
                <a:extLst>
                  <a:ext uri="{BEBA8EAE-BF5A-486C-A8C5-ECC9F3942E4B}">
                    <a14:imgProps xmlns:a14="http://schemas.microsoft.com/office/drawing/2010/main" xmlns="">
                      <a14:imgLayer r:embed="">
                        <a14:imgEffect>
                          <a14:artisticGlowDiffused trans="47000" intensity="9"/>
                        </a14:imgEffect>
                        <a14:imgEffect>
                          <a14:brightnessContrast bright="12000" contrast="44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0" y="0"/>
              <a:ext cx="9144000" cy="6858000"/>
            </a:xfrm>
            <a:prstGeom prst="rect">
              <a:avLst/>
            </a:prstGeom>
            <a:blipFill dpi="0" rotWithShape="1">
              <a:blip r:embed="rId4">
                <a:alphaModFix amt="5000"/>
                <a:grayscl/>
                <a:extLst>
                  <a:ext uri="{BEBA8EAE-BF5A-486C-A8C5-ECC9F3942E4B}">
                    <a14:imgProps xmlns:a14="http://schemas.microsoft.com/office/drawing/2010/main" xmlns="">
                      <a14:imgLayer r:embed="">
                        <a14:imgEffect>
                          <a14:artisticPhotocopy/>
                        </a14:imgEffect>
                        <a14:imgEffect>
                          <a14:brightnessContrast bright="-20000" contrast="100000"/>
                        </a14:imgEffect>
                      </a14:imgLayer>
                    </a14:imgProps>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0" y="0"/>
              <a:ext cx="9144000" cy="6858000"/>
            </a:xfrm>
            <a:prstGeom prst="rect">
              <a:avLst/>
            </a:prstGeom>
            <a:gradFill flip="none" rotWithShape="1">
              <a:gsLst>
                <a:gs pos="0">
                  <a:srgbClr val="000000">
                    <a:alpha val="0"/>
                  </a:srgbClr>
                </a:gs>
                <a:gs pos="100000">
                  <a:srgbClr val="000000">
                    <a:alpha val="49804"/>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228600" y="2209800"/>
            <a:ext cx="8686800" cy="2862322"/>
          </a:xfrm>
          <a:prstGeom prst="rect">
            <a:avLst/>
          </a:prstGeom>
          <a:noFill/>
        </p:spPr>
        <p:txBody>
          <a:bodyPr wrap="square" rtlCol="0">
            <a:spAutoFit/>
          </a:bodyPr>
          <a:lstStyle/>
          <a:p>
            <a:pPr algn="ctr"/>
            <a:r>
              <a:rPr lang="en-US" sz="6000" dirty="0" smtClean="0">
                <a:solidFill>
                  <a:schemeClr val="bg1"/>
                </a:solidFill>
                <a:latin typeface="Copperplate Gothic Bold" panose="020E0705020206020404" pitchFamily="34" charset="0"/>
              </a:rPr>
              <a:t>Business </a:t>
            </a:r>
          </a:p>
          <a:p>
            <a:pPr algn="ctr"/>
            <a:r>
              <a:rPr lang="en-US" sz="6000" dirty="0" smtClean="0">
                <a:solidFill>
                  <a:schemeClr val="bg1"/>
                </a:solidFill>
                <a:latin typeface="Copperplate Gothic Bold" panose="020E0705020206020404" pitchFamily="34" charset="0"/>
              </a:rPr>
              <a:t>and </a:t>
            </a:r>
          </a:p>
          <a:p>
            <a:pPr algn="ctr"/>
            <a:r>
              <a:rPr lang="en-US" sz="6000" dirty="0" smtClean="0">
                <a:solidFill>
                  <a:schemeClr val="bg1"/>
                </a:solidFill>
                <a:latin typeface="Copperplate Gothic Bold" panose="020E0705020206020404" pitchFamily="34" charset="0"/>
              </a:rPr>
              <a:t>Technology</a:t>
            </a:r>
            <a:endParaRPr lang="en-US" sz="6000" dirty="0">
              <a:solidFill>
                <a:schemeClr val="bg1"/>
              </a:solidFill>
              <a:latin typeface="Copperplate Gothic Bold" panose="020E0705020206020404" pitchFamily="34" charset="0"/>
            </a:endParaRPr>
          </a:p>
        </p:txBody>
      </p:sp>
      <p:sp>
        <p:nvSpPr>
          <p:cNvPr id="8" name="TextBox 7"/>
          <p:cNvSpPr txBox="1"/>
          <p:nvPr/>
        </p:nvSpPr>
        <p:spPr>
          <a:xfrm>
            <a:off x="2133600" y="3505200"/>
            <a:ext cx="4724400" cy="585097"/>
          </a:xfrm>
          <a:prstGeom prst="rect">
            <a:avLst/>
          </a:prstGeom>
          <a:noFill/>
        </p:spPr>
        <p:txBody>
          <a:bodyPr wrap="square" rtlCol="0">
            <a:spAutoFit/>
          </a:bodyPr>
          <a:lstStyle/>
          <a:p>
            <a:pPr algn="ctr">
              <a:lnSpc>
                <a:spcPct val="150000"/>
              </a:lnSpc>
            </a:pPr>
            <a:endParaRPr lang="en-US" sz="2400" dirty="0">
              <a:solidFill>
                <a:srgbClr val="FFFF00"/>
              </a:solidFill>
              <a:latin typeface="Comic Sans MS" panose="030F0702030302020204" pitchFamily="66" charset="0"/>
            </a:endParaRPr>
          </a:p>
        </p:txBody>
      </p:sp>
      <p:sp>
        <p:nvSpPr>
          <p:cNvPr id="9" name="Slide Number Placeholder 8"/>
          <p:cNvSpPr>
            <a:spLocks noGrp="1"/>
          </p:cNvSpPr>
          <p:nvPr>
            <p:ph type="sldNum" sz="quarter" idx="12"/>
          </p:nvPr>
        </p:nvSpPr>
        <p:spPr/>
        <p:txBody>
          <a:bodyPr/>
          <a:lstStyle/>
          <a:p>
            <a:fld id="{A6142AF0-B273-4D2F-A001-70B2A7EDFE8C}" type="slidenum">
              <a:rPr lang="en-US" smtClean="0"/>
              <a:pPr/>
              <a:t>1</a:t>
            </a:fld>
            <a:endParaRPr lang="en-US"/>
          </a:p>
        </p:txBody>
      </p:sp>
    </p:spTree>
    <p:extLst>
      <p:ext uri="{BB962C8B-B14F-4D97-AF65-F5344CB8AC3E}">
        <p14:creationId xmlns:p14="http://schemas.microsoft.com/office/powerpoint/2010/main" xmlns="" val="24908967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58000"/>
            <a:chOff x="0" y="0"/>
            <a:chExt cx="9144000" cy="6858000"/>
          </a:xfrm>
        </p:grpSpPr>
        <p:sp>
          <p:nvSpPr>
            <p:cNvPr id="5" name="Rectangle 4"/>
            <p:cNvSpPr/>
            <p:nvPr/>
          </p:nvSpPr>
          <p:spPr>
            <a:xfrm>
              <a:off x="0" y="0"/>
              <a:ext cx="9144000" cy="6858000"/>
            </a:xfrm>
            <a:prstGeom prst="rect">
              <a:avLst/>
            </a:prstGeom>
            <a:gradFill flip="none" rotWithShape="1">
              <a:gsLst>
                <a:gs pos="73000">
                  <a:srgbClr val="31849C"/>
                </a:gs>
                <a:gs pos="37000">
                  <a:srgbClr val="4BACC6"/>
                </a:gs>
                <a:gs pos="0">
                  <a:srgbClr val="13343D"/>
                </a:gs>
                <a:gs pos="100000">
                  <a:srgbClr val="4BACC6"/>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Rectangle 2"/>
            <p:cNvSpPr/>
            <p:nvPr/>
          </p:nvSpPr>
          <p:spPr>
            <a:xfrm>
              <a:off x="0" y="0"/>
              <a:ext cx="9144000" cy="6858000"/>
            </a:xfrm>
            <a:prstGeom prst="rect">
              <a:avLst/>
            </a:prstGeom>
            <a:blipFill dpi="0" rotWithShape="1">
              <a:blip r:embed="rId3">
                <a:alphaModFix amt="20000"/>
                <a:grayscl/>
                <a:extLst>
                  <a:ext uri="{BEBA8EAE-BF5A-486C-A8C5-ECC9F3942E4B}">
                    <a14:imgProps xmlns:a14="http://schemas.microsoft.com/office/drawing/2010/main" xmlns="">
                      <a14:imgLayer r:embed="">
                        <a14:imgEffect>
                          <a14:artisticGlowDiffused trans="47000" intensity="9"/>
                        </a14:imgEffect>
                        <a14:imgEffect>
                          <a14:brightnessContrast bright="12000" contrast="44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Rectangle 3"/>
            <p:cNvSpPr/>
            <p:nvPr/>
          </p:nvSpPr>
          <p:spPr>
            <a:xfrm>
              <a:off x="0" y="0"/>
              <a:ext cx="9144000" cy="6858000"/>
            </a:xfrm>
            <a:prstGeom prst="rect">
              <a:avLst/>
            </a:prstGeom>
            <a:blipFill dpi="0" rotWithShape="1">
              <a:blip r:embed="rId4">
                <a:alphaModFix amt="5000"/>
                <a:grayscl/>
                <a:extLst>
                  <a:ext uri="{BEBA8EAE-BF5A-486C-A8C5-ECC9F3942E4B}">
                    <a14:imgProps xmlns:a14="http://schemas.microsoft.com/office/drawing/2010/main" xmlns="">
                      <a14:imgLayer r:embed="">
                        <a14:imgEffect>
                          <a14:artisticPhotocopy/>
                        </a14:imgEffect>
                        <a14:imgEffect>
                          <a14:brightnessContrast bright="-20000" contrast="100000"/>
                        </a14:imgEffect>
                      </a14:imgLayer>
                    </a14:imgProps>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Rectangle 5"/>
            <p:cNvSpPr/>
            <p:nvPr/>
          </p:nvSpPr>
          <p:spPr>
            <a:xfrm>
              <a:off x="0" y="0"/>
              <a:ext cx="9144000" cy="6858000"/>
            </a:xfrm>
            <a:prstGeom prst="rect">
              <a:avLst/>
            </a:prstGeom>
            <a:gradFill flip="none" rotWithShape="1">
              <a:gsLst>
                <a:gs pos="0">
                  <a:srgbClr val="000000">
                    <a:alpha val="0"/>
                  </a:srgbClr>
                </a:gs>
                <a:gs pos="100000">
                  <a:srgbClr val="000000">
                    <a:alpha val="49804"/>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
        <p:nvSpPr>
          <p:cNvPr id="7" name="Title 1"/>
          <p:cNvSpPr txBox="1">
            <a:spLocks/>
          </p:cNvSpPr>
          <p:nvPr/>
        </p:nvSpPr>
        <p:spPr>
          <a:xfrm>
            <a:off x="152400" y="274638"/>
            <a:ext cx="85344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solidFill>
                  <a:schemeClr val="bg1"/>
                </a:solidFill>
                <a:latin typeface="Copperplate Gothic Bold" panose="020E0705020206020404" pitchFamily="34" charset="0"/>
              </a:rPr>
              <a:t>E-commerce</a:t>
            </a:r>
            <a:endParaRPr lang="en-US" sz="4000" dirty="0">
              <a:solidFill>
                <a:schemeClr val="bg1"/>
              </a:solidFill>
              <a:latin typeface="Copperplate Gothic Bold" panose="020E0705020206020404" pitchFamily="34" charset="0"/>
            </a:endParaRPr>
          </a:p>
        </p:txBody>
      </p:sp>
      <p:sp>
        <p:nvSpPr>
          <p:cNvPr id="8" name="Content Placeholder 2"/>
          <p:cNvSpPr txBox="1">
            <a:spLocks/>
          </p:cNvSpPr>
          <p:nvPr/>
        </p:nvSpPr>
        <p:spPr>
          <a:xfrm>
            <a:off x="457200" y="1143000"/>
            <a:ext cx="8229600" cy="452596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pPr>
            <a:r>
              <a:rPr lang="en-US" sz="2400" dirty="0">
                <a:solidFill>
                  <a:schemeClr val="bg1"/>
                </a:solidFill>
                <a:latin typeface="Comic Sans MS" panose="030F0702030302020204" pitchFamily="66" charset="0"/>
              </a:rPr>
              <a:t>The benefits of e-commerce include its around-the-clock availability, the speed of access, the wide availability of goods and services for the consumer, easy accessibility, and international reach. </a:t>
            </a:r>
          </a:p>
          <a:p>
            <a:pPr algn="just">
              <a:lnSpc>
                <a:spcPct val="150000"/>
              </a:lnSpc>
            </a:pPr>
            <a:r>
              <a:rPr lang="en-US" sz="2400" dirty="0">
                <a:solidFill>
                  <a:schemeClr val="bg1"/>
                </a:solidFill>
                <a:latin typeface="Comic Sans MS" panose="030F0702030302020204" pitchFamily="66" charset="0"/>
              </a:rPr>
              <a:t>Its perceived downsides include sometimes-limited customer service, consumers not being able to see or touch a product prior to purchase, and the necessitated wait time for product shipping.</a:t>
            </a:r>
          </a:p>
          <a:p>
            <a:pPr marL="0" indent="0" algn="just">
              <a:lnSpc>
                <a:spcPct val="150000"/>
              </a:lnSpc>
              <a:buNone/>
            </a:pPr>
            <a:r>
              <a:rPr lang="en-US" sz="2400" dirty="0" smtClean="0">
                <a:solidFill>
                  <a:schemeClr val="bg1"/>
                </a:solidFill>
                <a:latin typeface="Comic Sans MS" panose="030F0702030302020204" pitchFamily="66" charset="0"/>
              </a:rPr>
              <a:t> </a:t>
            </a:r>
          </a:p>
          <a:p>
            <a:pPr marL="0" indent="0" algn="just">
              <a:lnSpc>
                <a:spcPct val="150000"/>
              </a:lnSpc>
              <a:buNone/>
            </a:pPr>
            <a:endParaRPr lang="en-GB" sz="2400" dirty="0">
              <a:solidFill>
                <a:schemeClr val="bg1"/>
              </a:solidFill>
              <a:latin typeface="Comic Sans MS" panose="030F0702030302020204" pitchFamily="66" charset="0"/>
            </a:endParaRPr>
          </a:p>
        </p:txBody>
      </p:sp>
      <p:sp>
        <p:nvSpPr>
          <p:cNvPr id="9" name="Slide Number Placeholder 8"/>
          <p:cNvSpPr>
            <a:spLocks noGrp="1"/>
          </p:cNvSpPr>
          <p:nvPr>
            <p:ph type="sldNum" sz="quarter" idx="12"/>
          </p:nvPr>
        </p:nvSpPr>
        <p:spPr/>
        <p:txBody>
          <a:bodyPr/>
          <a:lstStyle/>
          <a:p>
            <a:fld id="{A6142AF0-B273-4D2F-A001-70B2A7EDFE8C}" type="slidenum">
              <a:rPr lang="en-US" smtClean="0"/>
              <a:pPr/>
              <a:t>10</a:t>
            </a:fld>
            <a:endParaRPr lang="en-US" dirty="0"/>
          </a:p>
        </p:txBody>
      </p:sp>
    </p:spTree>
    <p:extLst>
      <p:ext uri="{BB962C8B-B14F-4D97-AF65-F5344CB8AC3E}">
        <p14:creationId xmlns:p14="http://schemas.microsoft.com/office/powerpoint/2010/main" xmlns="" val="26714440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58000"/>
            <a:chOff x="0" y="0"/>
            <a:chExt cx="9144000" cy="6858000"/>
          </a:xfrm>
        </p:grpSpPr>
        <p:sp>
          <p:nvSpPr>
            <p:cNvPr id="5" name="Rectangle 4"/>
            <p:cNvSpPr/>
            <p:nvPr/>
          </p:nvSpPr>
          <p:spPr>
            <a:xfrm>
              <a:off x="0" y="0"/>
              <a:ext cx="9144000" cy="6858000"/>
            </a:xfrm>
            <a:prstGeom prst="rect">
              <a:avLst/>
            </a:prstGeom>
            <a:gradFill flip="none" rotWithShape="1">
              <a:gsLst>
                <a:gs pos="73000">
                  <a:srgbClr val="31849C"/>
                </a:gs>
                <a:gs pos="37000">
                  <a:srgbClr val="4BACC6"/>
                </a:gs>
                <a:gs pos="0">
                  <a:srgbClr val="13343D"/>
                </a:gs>
                <a:gs pos="100000">
                  <a:srgbClr val="4BACC6"/>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Rectangle 2"/>
            <p:cNvSpPr/>
            <p:nvPr/>
          </p:nvSpPr>
          <p:spPr>
            <a:xfrm>
              <a:off x="0" y="0"/>
              <a:ext cx="9144000" cy="6858000"/>
            </a:xfrm>
            <a:prstGeom prst="rect">
              <a:avLst/>
            </a:prstGeom>
            <a:blipFill dpi="0" rotWithShape="1">
              <a:blip r:embed="rId3">
                <a:alphaModFix amt="20000"/>
                <a:grayscl/>
                <a:extLst>
                  <a:ext uri="{BEBA8EAE-BF5A-486C-A8C5-ECC9F3942E4B}">
                    <a14:imgProps xmlns:a14="http://schemas.microsoft.com/office/drawing/2010/main" xmlns="">
                      <a14:imgLayer r:embed="">
                        <a14:imgEffect>
                          <a14:artisticGlowDiffused trans="47000" intensity="9"/>
                        </a14:imgEffect>
                        <a14:imgEffect>
                          <a14:brightnessContrast bright="12000" contrast="44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Rectangle 3"/>
            <p:cNvSpPr/>
            <p:nvPr/>
          </p:nvSpPr>
          <p:spPr>
            <a:xfrm>
              <a:off x="0" y="0"/>
              <a:ext cx="9144000" cy="6858000"/>
            </a:xfrm>
            <a:prstGeom prst="rect">
              <a:avLst/>
            </a:prstGeom>
            <a:blipFill dpi="0" rotWithShape="1">
              <a:blip r:embed="rId4">
                <a:alphaModFix amt="5000"/>
                <a:grayscl/>
                <a:extLst>
                  <a:ext uri="{BEBA8EAE-BF5A-486C-A8C5-ECC9F3942E4B}">
                    <a14:imgProps xmlns:a14="http://schemas.microsoft.com/office/drawing/2010/main" xmlns="">
                      <a14:imgLayer r:embed="">
                        <a14:imgEffect>
                          <a14:artisticPhotocopy/>
                        </a14:imgEffect>
                        <a14:imgEffect>
                          <a14:brightnessContrast bright="-20000" contrast="100000"/>
                        </a14:imgEffect>
                      </a14:imgLayer>
                    </a14:imgProps>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Rectangle 5"/>
            <p:cNvSpPr/>
            <p:nvPr/>
          </p:nvSpPr>
          <p:spPr>
            <a:xfrm>
              <a:off x="0" y="0"/>
              <a:ext cx="9144000" cy="6858000"/>
            </a:xfrm>
            <a:prstGeom prst="rect">
              <a:avLst/>
            </a:prstGeom>
            <a:gradFill flip="none" rotWithShape="1">
              <a:gsLst>
                <a:gs pos="0">
                  <a:srgbClr val="000000">
                    <a:alpha val="0"/>
                  </a:srgbClr>
                </a:gs>
                <a:gs pos="100000">
                  <a:srgbClr val="000000">
                    <a:alpha val="49804"/>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
        <p:nvSpPr>
          <p:cNvPr id="7" name="Title 1"/>
          <p:cNvSpPr txBox="1">
            <a:spLocks/>
          </p:cNvSpPr>
          <p:nvPr/>
        </p:nvSpPr>
        <p:spPr>
          <a:xfrm>
            <a:off x="152400" y="274638"/>
            <a:ext cx="85344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solidFill>
                  <a:schemeClr val="bg1"/>
                </a:solidFill>
                <a:latin typeface="Copperplate Gothic Bold" panose="020E0705020206020404" pitchFamily="34" charset="0"/>
              </a:rPr>
              <a:t>Virtual Workplace</a:t>
            </a:r>
            <a:endParaRPr lang="en-US" sz="4000" dirty="0">
              <a:solidFill>
                <a:schemeClr val="bg1"/>
              </a:solidFill>
              <a:latin typeface="Copperplate Gothic Bold" panose="020E0705020206020404" pitchFamily="34" charset="0"/>
            </a:endParaRPr>
          </a:p>
        </p:txBody>
      </p:sp>
      <p:sp>
        <p:nvSpPr>
          <p:cNvPr id="8" name="Content Placeholder 2"/>
          <p:cNvSpPr txBox="1">
            <a:spLocks/>
          </p:cNvSpPr>
          <p:nvPr/>
        </p:nvSpPr>
        <p:spPr>
          <a:xfrm>
            <a:off x="457200" y="1143000"/>
            <a:ext cx="8229600" cy="452596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pPr>
            <a:r>
              <a:rPr lang="en-US" sz="2400" dirty="0">
                <a:solidFill>
                  <a:schemeClr val="bg1"/>
                </a:solidFill>
                <a:latin typeface="Comic Sans MS" panose="030F0702030302020204" pitchFamily="66" charset="0"/>
              </a:rPr>
              <a:t>A </a:t>
            </a:r>
            <a:r>
              <a:rPr lang="en-US" sz="2400" b="1" dirty="0">
                <a:solidFill>
                  <a:schemeClr val="bg1"/>
                </a:solidFill>
                <a:latin typeface="Comic Sans MS" panose="030F0702030302020204" pitchFamily="66" charset="0"/>
              </a:rPr>
              <a:t>virtual workplace</a:t>
            </a:r>
            <a:r>
              <a:rPr lang="en-US" sz="2400" dirty="0">
                <a:solidFill>
                  <a:schemeClr val="bg1"/>
                </a:solidFill>
                <a:latin typeface="Comic Sans MS" panose="030F0702030302020204" pitchFamily="66" charset="0"/>
              </a:rPr>
              <a:t> is a workplace that is not located in any one physical space. </a:t>
            </a:r>
          </a:p>
          <a:p>
            <a:pPr algn="just">
              <a:lnSpc>
                <a:spcPct val="150000"/>
              </a:lnSpc>
            </a:pPr>
            <a:r>
              <a:rPr lang="en-US" sz="2400" dirty="0" smtClean="0">
                <a:solidFill>
                  <a:schemeClr val="bg1"/>
                </a:solidFill>
                <a:latin typeface="Comic Sans MS" panose="030F0702030302020204" pitchFamily="66" charset="0"/>
              </a:rPr>
              <a:t>It </a:t>
            </a:r>
            <a:r>
              <a:rPr lang="en-US" sz="2400" dirty="0">
                <a:solidFill>
                  <a:schemeClr val="bg1"/>
                </a:solidFill>
                <a:latin typeface="Comic Sans MS" panose="030F0702030302020204" pitchFamily="66" charset="0"/>
              </a:rPr>
              <a:t>is usually in a network of several workplaces technologically connected (via a private network or the Internet) without regard to geographic boundaries. </a:t>
            </a:r>
          </a:p>
          <a:p>
            <a:pPr marL="0" indent="0" algn="just">
              <a:lnSpc>
                <a:spcPct val="150000"/>
              </a:lnSpc>
              <a:buNone/>
            </a:pPr>
            <a:endParaRPr lang="en-GB" sz="2400" dirty="0">
              <a:solidFill>
                <a:schemeClr val="bg1"/>
              </a:solidFill>
              <a:latin typeface="Comic Sans MS" panose="030F0702030302020204" pitchFamily="66" charset="0"/>
            </a:endParaRPr>
          </a:p>
        </p:txBody>
      </p:sp>
      <p:sp>
        <p:nvSpPr>
          <p:cNvPr id="9" name="Slide Number Placeholder 8"/>
          <p:cNvSpPr>
            <a:spLocks noGrp="1"/>
          </p:cNvSpPr>
          <p:nvPr>
            <p:ph type="sldNum" sz="quarter" idx="12"/>
          </p:nvPr>
        </p:nvSpPr>
        <p:spPr/>
        <p:txBody>
          <a:bodyPr/>
          <a:lstStyle/>
          <a:p>
            <a:fld id="{A6142AF0-B273-4D2F-A001-70B2A7EDFE8C}" type="slidenum">
              <a:rPr lang="en-US" smtClean="0"/>
              <a:pPr/>
              <a:t>11</a:t>
            </a:fld>
            <a:endParaRPr lang="en-US" dirty="0"/>
          </a:p>
        </p:txBody>
      </p:sp>
    </p:spTree>
    <p:extLst>
      <p:ext uri="{BB962C8B-B14F-4D97-AF65-F5344CB8AC3E}">
        <p14:creationId xmlns:p14="http://schemas.microsoft.com/office/powerpoint/2010/main" xmlns="" val="41669765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58000"/>
            <a:chOff x="0" y="0"/>
            <a:chExt cx="9144000" cy="6858000"/>
          </a:xfrm>
        </p:grpSpPr>
        <p:sp>
          <p:nvSpPr>
            <p:cNvPr id="5" name="Rectangle 4"/>
            <p:cNvSpPr/>
            <p:nvPr/>
          </p:nvSpPr>
          <p:spPr>
            <a:xfrm>
              <a:off x="0" y="0"/>
              <a:ext cx="9144000" cy="6858000"/>
            </a:xfrm>
            <a:prstGeom prst="rect">
              <a:avLst/>
            </a:prstGeom>
            <a:gradFill flip="none" rotWithShape="1">
              <a:gsLst>
                <a:gs pos="73000">
                  <a:srgbClr val="31849C"/>
                </a:gs>
                <a:gs pos="37000">
                  <a:srgbClr val="4BACC6"/>
                </a:gs>
                <a:gs pos="0">
                  <a:srgbClr val="13343D"/>
                </a:gs>
                <a:gs pos="100000">
                  <a:srgbClr val="4BACC6"/>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Rectangle 2"/>
            <p:cNvSpPr/>
            <p:nvPr/>
          </p:nvSpPr>
          <p:spPr>
            <a:xfrm>
              <a:off x="0" y="0"/>
              <a:ext cx="9144000" cy="6858000"/>
            </a:xfrm>
            <a:prstGeom prst="rect">
              <a:avLst/>
            </a:prstGeom>
            <a:blipFill dpi="0" rotWithShape="1">
              <a:blip r:embed="rId3">
                <a:alphaModFix amt="20000"/>
                <a:grayscl/>
                <a:extLst>
                  <a:ext uri="{BEBA8EAE-BF5A-486C-A8C5-ECC9F3942E4B}">
                    <a14:imgProps xmlns:a14="http://schemas.microsoft.com/office/drawing/2010/main" xmlns="">
                      <a14:imgLayer r:embed="">
                        <a14:imgEffect>
                          <a14:artisticGlowDiffused trans="47000" intensity="9"/>
                        </a14:imgEffect>
                        <a14:imgEffect>
                          <a14:brightnessContrast bright="12000" contrast="44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Rectangle 3"/>
            <p:cNvSpPr/>
            <p:nvPr/>
          </p:nvSpPr>
          <p:spPr>
            <a:xfrm>
              <a:off x="0" y="0"/>
              <a:ext cx="9144000" cy="6858000"/>
            </a:xfrm>
            <a:prstGeom prst="rect">
              <a:avLst/>
            </a:prstGeom>
            <a:blipFill dpi="0" rotWithShape="1">
              <a:blip r:embed="rId4">
                <a:alphaModFix amt="5000"/>
                <a:grayscl/>
                <a:extLst>
                  <a:ext uri="{BEBA8EAE-BF5A-486C-A8C5-ECC9F3942E4B}">
                    <a14:imgProps xmlns:a14="http://schemas.microsoft.com/office/drawing/2010/main" xmlns="">
                      <a14:imgLayer r:embed="">
                        <a14:imgEffect>
                          <a14:artisticPhotocopy/>
                        </a14:imgEffect>
                        <a14:imgEffect>
                          <a14:brightnessContrast bright="-20000" contrast="100000"/>
                        </a14:imgEffect>
                      </a14:imgLayer>
                    </a14:imgProps>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Rectangle 5"/>
            <p:cNvSpPr/>
            <p:nvPr/>
          </p:nvSpPr>
          <p:spPr>
            <a:xfrm>
              <a:off x="0" y="0"/>
              <a:ext cx="9144000" cy="6858000"/>
            </a:xfrm>
            <a:prstGeom prst="rect">
              <a:avLst/>
            </a:prstGeom>
            <a:gradFill flip="none" rotWithShape="1">
              <a:gsLst>
                <a:gs pos="0">
                  <a:srgbClr val="000000">
                    <a:alpha val="0"/>
                  </a:srgbClr>
                </a:gs>
                <a:gs pos="100000">
                  <a:srgbClr val="000000">
                    <a:alpha val="49804"/>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
        <p:nvSpPr>
          <p:cNvPr id="7" name="Title 1"/>
          <p:cNvSpPr txBox="1">
            <a:spLocks/>
          </p:cNvSpPr>
          <p:nvPr/>
        </p:nvSpPr>
        <p:spPr>
          <a:xfrm>
            <a:off x="152400" y="274638"/>
            <a:ext cx="85344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chemeClr val="bg1"/>
                </a:solidFill>
                <a:latin typeface="Copperplate Gothic Bold" panose="020E0705020206020404" pitchFamily="34" charset="0"/>
              </a:rPr>
              <a:t>Advantages and Disadvantages of Virtual Workplace</a:t>
            </a:r>
            <a:endParaRPr lang="en-US" sz="3600" dirty="0">
              <a:solidFill>
                <a:schemeClr val="bg1"/>
              </a:solidFill>
              <a:latin typeface="Copperplate Gothic Bold" panose="020E0705020206020404" pitchFamily="34" charset="0"/>
            </a:endParaRPr>
          </a:p>
        </p:txBody>
      </p:sp>
      <p:sp>
        <p:nvSpPr>
          <p:cNvPr id="9" name="Slide Number Placeholder 8"/>
          <p:cNvSpPr>
            <a:spLocks noGrp="1"/>
          </p:cNvSpPr>
          <p:nvPr>
            <p:ph type="sldNum" sz="quarter" idx="12"/>
          </p:nvPr>
        </p:nvSpPr>
        <p:spPr/>
        <p:txBody>
          <a:bodyPr/>
          <a:lstStyle/>
          <a:p>
            <a:fld id="{A6142AF0-B273-4D2F-A001-70B2A7EDFE8C}" type="slidenum">
              <a:rPr lang="en-US" smtClean="0"/>
              <a:pPr/>
              <a:t>12</a:t>
            </a:fld>
            <a:endParaRPr lang="en-US" dirty="0"/>
          </a:p>
        </p:txBody>
      </p:sp>
      <p:sp>
        <p:nvSpPr>
          <p:cNvPr id="10" name="Text Placeholder 2"/>
          <p:cNvSpPr txBox="1">
            <a:spLocks/>
          </p:cNvSpPr>
          <p:nvPr/>
        </p:nvSpPr>
        <p:spPr>
          <a:xfrm>
            <a:off x="457200" y="1798638"/>
            <a:ext cx="4040188" cy="63976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buFont typeface="Wingdings" panose="05000000000000000000" pitchFamily="2" charset="2"/>
              <a:buChar char="q"/>
            </a:pPr>
            <a:r>
              <a:rPr lang="en-US" sz="2400" b="1" dirty="0" smtClean="0">
                <a:solidFill>
                  <a:schemeClr val="bg1">
                    <a:lumMod val="95000"/>
                  </a:schemeClr>
                </a:solidFill>
                <a:latin typeface="Comic Sans MS" panose="030F0702030302020204" pitchFamily="66" charset="0"/>
              </a:rPr>
              <a:t>Advantages</a:t>
            </a:r>
            <a:endParaRPr lang="en-US" sz="2400" b="1" dirty="0">
              <a:solidFill>
                <a:schemeClr val="bg1">
                  <a:lumMod val="95000"/>
                </a:schemeClr>
              </a:solidFill>
              <a:latin typeface="Comic Sans MS" panose="030F0702030302020204" pitchFamily="66" charset="0"/>
            </a:endParaRPr>
          </a:p>
        </p:txBody>
      </p:sp>
      <p:sp>
        <p:nvSpPr>
          <p:cNvPr id="11" name="Text Placeholder 4"/>
          <p:cNvSpPr txBox="1">
            <a:spLocks/>
          </p:cNvSpPr>
          <p:nvPr/>
        </p:nvSpPr>
        <p:spPr>
          <a:xfrm>
            <a:off x="4876800" y="1798638"/>
            <a:ext cx="4041775" cy="63976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buFont typeface="Wingdings" panose="05000000000000000000" pitchFamily="2" charset="2"/>
              <a:buChar char="q"/>
            </a:pPr>
            <a:r>
              <a:rPr lang="en-US" sz="2400" b="1" dirty="0" smtClean="0">
                <a:solidFill>
                  <a:schemeClr val="bg1">
                    <a:lumMod val="95000"/>
                  </a:schemeClr>
                </a:solidFill>
                <a:latin typeface="Comic Sans MS" panose="030F0702030302020204" pitchFamily="66" charset="0"/>
              </a:rPr>
              <a:t>Disadvantages</a:t>
            </a:r>
            <a:endParaRPr lang="en-US" sz="2400" b="1" dirty="0">
              <a:solidFill>
                <a:schemeClr val="bg1">
                  <a:lumMod val="95000"/>
                </a:schemeClr>
              </a:solidFill>
              <a:latin typeface="Comic Sans MS" panose="030F0702030302020204" pitchFamily="66" charset="0"/>
            </a:endParaRPr>
          </a:p>
        </p:txBody>
      </p:sp>
      <p:sp>
        <p:nvSpPr>
          <p:cNvPr id="12" name="Content Placeholder 3"/>
          <p:cNvSpPr txBox="1">
            <a:spLocks/>
          </p:cNvSpPr>
          <p:nvPr/>
        </p:nvSpPr>
        <p:spPr>
          <a:xfrm>
            <a:off x="457200" y="2449512"/>
            <a:ext cx="4267200" cy="395128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2400" dirty="0" smtClean="0">
                <a:solidFill>
                  <a:schemeClr val="bg1"/>
                </a:solidFill>
                <a:latin typeface="Comic Sans MS" panose="030F0702030302020204" pitchFamily="66" charset="0"/>
              </a:rPr>
              <a:t>Lower overhead costs</a:t>
            </a:r>
          </a:p>
          <a:p>
            <a:pPr>
              <a:lnSpc>
                <a:spcPct val="150000"/>
              </a:lnSpc>
            </a:pPr>
            <a:r>
              <a:rPr lang="en-US" sz="2400" dirty="0" smtClean="0">
                <a:solidFill>
                  <a:schemeClr val="bg1"/>
                </a:solidFill>
                <a:latin typeface="Comic Sans MS" panose="030F0702030302020204" pitchFamily="66" charset="0"/>
              </a:rPr>
              <a:t>More satisfied employees</a:t>
            </a:r>
          </a:p>
          <a:p>
            <a:pPr>
              <a:lnSpc>
                <a:spcPct val="150000"/>
              </a:lnSpc>
            </a:pPr>
            <a:r>
              <a:rPr lang="en-US" sz="2400" dirty="0" smtClean="0">
                <a:solidFill>
                  <a:schemeClr val="bg1"/>
                </a:solidFill>
                <a:latin typeface="Comic Sans MS" panose="030F0702030302020204" pitchFamily="66" charset="0"/>
              </a:rPr>
              <a:t>Higher scalability</a:t>
            </a:r>
            <a:endParaRPr lang="en-US" sz="2400" dirty="0">
              <a:solidFill>
                <a:schemeClr val="bg1"/>
              </a:solidFill>
              <a:latin typeface="Comic Sans MS" panose="030F0702030302020204" pitchFamily="66" charset="0"/>
            </a:endParaRPr>
          </a:p>
        </p:txBody>
      </p:sp>
      <p:sp>
        <p:nvSpPr>
          <p:cNvPr id="13" name="Content Placeholder 5"/>
          <p:cNvSpPr txBox="1">
            <a:spLocks/>
          </p:cNvSpPr>
          <p:nvPr/>
        </p:nvSpPr>
        <p:spPr>
          <a:xfrm>
            <a:off x="4876800" y="2449512"/>
            <a:ext cx="4041775" cy="395128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2400" dirty="0" smtClean="0">
                <a:solidFill>
                  <a:schemeClr val="bg1"/>
                </a:solidFill>
                <a:latin typeface="Comic Sans MS" panose="030F0702030302020204" pitchFamily="66" charset="0"/>
              </a:rPr>
              <a:t>Less cohesiveness</a:t>
            </a:r>
          </a:p>
          <a:p>
            <a:pPr>
              <a:lnSpc>
                <a:spcPct val="150000"/>
              </a:lnSpc>
            </a:pPr>
            <a:r>
              <a:rPr lang="en-US" sz="2400" dirty="0" smtClean="0">
                <a:solidFill>
                  <a:schemeClr val="bg1"/>
                </a:solidFill>
                <a:latin typeface="Comic Sans MS" panose="030F0702030302020204" pitchFamily="66" charset="0"/>
              </a:rPr>
              <a:t>Lack of fellowship</a:t>
            </a:r>
          </a:p>
          <a:p>
            <a:pPr>
              <a:lnSpc>
                <a:spcPct val="150000"/>
              </a:lnSpc>
            </a:pPr>
            <a:r>
              <a:rPr lang="en-US" sz="2400" dirty="0" smtClean="0">
                <a:solidFill>
                  <a:schemeClr val="bg1"/>
                </a:solidFill>
                <a:latin typeface="Comic Sans MS" panose="030F0702030302020204" pitchFamily="66" charset="0"/>
              </a:rPr>
              <a:t>Risk to reputation</a:t>
            </a:r>
          </a:p>
          <a:p>
            <a:pPr>
              <a:lnSpc>
                <a:spcPct val="150000"/>
              </a:lnSpc>
            </a:pPr>
            <a:r>
              <a:rPr lang="en-US" sz="2400" dirty="0" smtClean="0">
                <a:solidFill>
                  <a:schemeClr val="bg1"/>
                </a:solidFill>
                <a:latin typeface="Comic Sans MS" panose="030F0702030302020204" pitchFamily="66" charset="0"/>
              </a:rPr>
              <a:t>Security and compliance issues</a:t>
            </a:r>
            <a:endParaRPr lang="en-US" sz="2400" dirty="0">
              <a:solidFill>
                <a:schemeClr val="bg1"/>
              </a:solidFill>
              <a:latin typeface="Comic Sans MS" panose="030F0702030302020204" pitchFamily="66" charset="0"/>
            </a:endParaRPr>
          </a:p>
        </p:txBody>
      </p:sp>
    </p:spTree>
    <p:extLst>
      <p:ext uri="{BB962C8B-B14F-4D97-AF65-F5344CB8AC3E}">
        <p14:creationId xmlns:p14="http://schemas.microsoft.com/office/powerpoint/2010/main" xmlns="" val="16931430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58000"/>
            <a:chOff x="0" y="0"/>
            <a:chExt cx="9144000" cy="6858000"/>
          </a:xfrm>
        </p:grpSpPr>
        <p:sp>
          <p:nvSpPr>
            <p:cNvPr id="5" name="Rectangle 4"/>
            <p:cNvSpPr/>
            <p:nvPr/>
          </p:nvSpPr>
          <p:spPr>
            <a:xfrm>
              <a:off x="0" y="0"/>
              <a:ext cx="9144000" cy="6858000"/>
            </a:xfrm>
            <a:prstGeom prst="rect">
              <a:avLst/>
            </a:prstGeom>
            <a:gradFill flip="none" rotWithShape="1">
              <a:gsLst>
                <a:gs pos="73000">
                  <a:srgbClr val="31849C"/>
                </a:gs>
                <a:gs pos="37000">
                  <a:srgbClr val="4BACC6"/>
                </a:gs>
                <a:gs pos="0">
                  <a:srgbClr val="13343D"/>
                </a:gs>
                <a:gs pos="100000">
                  <a:srgbClr val="4BACC6"/>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Rectangle 2"/>
            <p:cNvSpPr/>
            <p:nvPr/>
          </p:nvSpPr>
          <p:spPr>
            <a:xfrm>
              <a:off x="0" y="0"/>
              <a:ext cx="9144000" cy="6858000"/>
            </a:xfrm>
            <a:prstGeom prst="rect">
              <a:avLst/>
            </a:prstGeom>
            <a:blipFill dpi="0" rotWithShape="1">
              <a:blip r:embed="rId3">
                <a:alphaModFix amt="20000"/>
                <a:grayscl/>
                <a:extLst>
                  <a:ext uri="{BEBA8EAE-BF5A-486C-A8C5-ECC9F3942E4B}">
                    <a14:imgProps xmlns:a14="http://schemas.microsoft.com/office/drawing/2010/main" xmlns="">
                      <a14:imgLayer r:embed="">
                        <a14:imgEffect>
                          <a14:artisticGlowDiffused trans="47000" intensity="9"/>
                        </a14:imgEffect>
                        <a14:imgEffect>
                          <a14:brightnessContrast bright="12000" contrast="44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Rectangle 3"/>
            <p:cNvSpPr/>
            <p:nvPr/>
          </p:nvSpPr>
          <p:spPr>
            <a:xfrm>
              <a:off x="0" y="0"/>
              <a:ext cx="9144000" cy="6858000"/>
            </a:xfrm>
            <a:prstGeom prst="rect">
              <a:avLst/>
            </a:prstGeom>
            <a:blipFill dpi="0" rotWithShape="1">
              <a:blip r:embed="rId4">
                <a:alphaModFix amt="5000"/>
                <a:grayscl/>
                <a:extLst>
                  <a:ext uri="{BEBA8EAE-BF5A-486C-A8C5-ECC9F3942E4B}">
                    <a14:imgProps xmlns:a14="http://schemas.microsoft.com/office/drawing/2010/main" xmlns="">
                      <a14:imgLayer r:embed="">
                        <a14:imgEffect>
                          <a14:artisticPhotocopy/>
                        </a14:imgEffect>
                        <a14:imgEffect>
                          <a14:brightnessContrast bright="-20000" contrast="100000"/>
                        </a14:imgEffect>
                      </a14:imgLayer>
                    </a14:imgProps>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Rectangle 5"/>
            <p:cNvSpPr/>
            <p:nvPr/>
          </p:nvSpPr>
          <p:spPr>
            <a:xfrm>
              <a:off x="0" y="0"/>
              <a:ext cx="9144000" cy="6858000"/>
            </a:xfrm>
            <a:prstGeom prst="rect">
              <a:avLst/>
            </a:prstGeom>
            <a:gradFill flip="none" rotWithShape="1">
              <a:gsLst>
                <a:gs pos="0">
                  <a:srgbClr val="000000">
                    <a:alpha val="0"/>
                  </a:srgbClr>
                </a:gs>
                <a:gs pos="100000">
                  <a:srgbClr val="000000">
                    <a:alpha val="49804"/>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
        <p:nvSpPr>
          <p:cNvPr id="7" name="Title 1"/>
          <p:cNvSpPr txBox="1">
            <a:spLocks/>
          </p:cNvSpPr>
          <p:nvPr/>
        </p:nvSpPr>
        <p:spPr>
          <a:xfrm>
            <a:off x="152400" y="274638"/>
            <a:ext cx="85344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solidFill>
                  <a:schemeClr val="bg1"/>
                </a:solidFill>
                <a:latin typeface="Copperplate Gothic Bold" panose="020E0705020206020404" pitchFamily="34" charset="0"/>
              </a:rPr>
              <a:t>Effects of Technology on Business</a:t>
            </a:r>
            <a:endParaRPr lang="en-US" sz="4000" dirty="0">
              <a:solidFill>
                <a:schemeClr val="bg1"/>
              </a:solidFill>
              <a:latin typeface="Copperplate Gothic Bold" panose="020E0705020206020404" pitchFamily="34" charset="0"/>
            </a:endParaRPr>
          </a:p>
        </p:txBody>
      </p:sp>
      <p:sp>
        <p:nvSpPr>
          <p:cNvPr id="8" name="Content Placeholder 2"/>
          <p:cNvSpPr txBox="1">
            <a:spLocks/>
          </p:cNvSpPr>
          <p:nvPr/>
        </p:nvSpPr>
        <p:spPr>
          <a:xfrm>
            <a:off x="457200" y="1874837"/>
            <a:ext cx="8229600" cy="452596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pPr>
            <a:r>
              <a:rPr lang="en-US" sz="2400" dirty="0" smtClean="0">
                <a:solidFill>
                  <a:schemeClr val="bg1"/>
                </a:solidFill>
                <a:latin typeface="Comic Sans MS" panose="030F0702030302020204" pitchFamily="66" charset="0"/>
              </a:rPr>
              <a:t>Positive effects</a:t>
            </a:r>
          </a:p>
          <a:p>
            <a:pPr algn="just">
              <a:lnSpc>
                <a:spcPct val="150000"/>
              </a:lnSpc>
            </a:pPr>
            <a:r>
              <a:rPr lang="en-US" sz="2400" dirty="0" smtClean="0">
                <a:solidFill>
                  <a:schemeClr val="bg1"/>
                </a:solidFill>
                <a:latin typeface="Comic Sans MS" panose="030F0702030302020204" pitchFamily="66" charset="0"/>
              </a:rPr>
              <a:t>Negative effects</a:t>
            </a:r>
            <a:endParaRPr lang="en-GB" sz="2400" dirty="0">
              <a:solidFill>
                <a:schemeClr val="bg1"/>
              </a:solidFill>
              <a:latin typeface="Comic Sans MS" panose="030F0702030302020204" pitchFamily="66" charset="0"/>
            </a:endParaRPr>
          </a:p>
        </p:txBody>
      </p:sp>
      <p:sp>
        <p:nvSpPr>
          <p:cNvPr id="9" name="Slide Number Placeholder 8"/>
          <p:cNvSpPr>
            <a:spLocks noGrp="1"/>
          </p:cNvSpPr>
          <p:nvPr>
            <p:ph type="sldNum" sz="quarter" idx="12"/>
          </p:nvPr>
        </p:nvSpPr>
        <p:spPr/>
        <p:txBody>
          <a:bodyPr/>
          <a:lstStyle/>
          <a:p>
            <a:fld id="{A6142AF0-B273-4D2F-A001-70B2A7EDFE8C}" type="slidenum">
              <a:rPr lang="en-US" smtClean="0"/>
              <a:pPr/>
              <a:t>13</a:t>
            </a:fld>
            <a:endParaRPr lang="en-US" dirty="0"/>
          </a:p>
        </p:txBody>
      </p:sp>
    </p:spTree>
    <p:extLst>
      <p:ext uri="{BB962C8B-B14F-4D97-AF65-F5344CB8AC3E}">
        <p14:creationId xmlns:p14="http://schemas.microsoft.com/office/powerpoint/2010/main" xmlns="" val="33179722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58000"/>
            <a:chOff x="0" y="0"/>
            <a:chExt cx="9144000" cy="6858000"/>
          </a:xfrm>
        </p:grpSpPr>
        <p:sp>
          <p:nvSpPr>
            <p:cNvPr id="5" name="Rectangle 4"/>
            <p:cNvSpPr/>
            <p:nvPr/>
          </p:nvSpPr>
          <p:spPr>
            <a:xfrm>
              <a:off x="0" y="0"/>
              <a:ext cx="9144000" cy="6858000"/>
            </a:xfrm>
            <a:prstGeom prst="rect">
              <a:avLst/>
            </a:prstGeom>
            <a:gradFill flip="none" rotWithShape="1">
              <a:gsLst>
                <a:gs pos="73000">
                  <a:srgbClr val="31849C"/>
                </a:gs>
                <a:gs pos="37000">
                  <a:srgbClr val="4BACC6"/>
                </a:gs>
                <a:gs pos="0">
                  <a:srgbClr val="13343D"/>
                </a:gs>
                <a:gs pos="100000">
                  <a:srgbClr val="4BACC6"/>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Rectangle 2"/>
            <p:cNvSpPr/>
            <p:nvPr/>
          </p:nvSpPr>
          <p:spPr>
            <a:xfrm>
              <a:off x="0" y="0"/>
              <a:ext cx="9144000" cy="6858000"/>
            </a:xfrm>
            <a:prstGeom prst="rect">
              <a:avLst/>
            </a:prstGeom>
            <a:blipFill dpi="0" rotWithShape="1">
              <a:blip r:embed="rId3">
                <a:alphaModFix amt="20000"/>
                <a:grayscl/>
                <a:extLst>
                  <a:ext uri="{BEBA8EAE-BF5A-486C-A8C5-ECC9F3942E4B}">
                    <a14:imgProps xmlns:a14="http://schemas.microsoft.com/office/drawing/2010/main" xmlns="">
                      <a14:imgLayer r:embed="">
                        <a14:imgEffect>
                          <a14:artisticGlowDiffused trans="47000" intensity="9"/>
                        </a14:imgEffect>
                        <a14:imgEffect>
                          <a14:brightnessContrast bright="12000" contrast="44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Rectangle 3"/>
            <p:cNvSpPr/>
            <p:nvPr/>
          </p:nvSpPr>
          <p:spPr>
            <a:xfrm>
              <a:off x="0" y="0"/>
              <a:ext cx="9144000" cy="6858000"/>
            </a:xfrm>
            <a:prstGeom prst="rect">
              <a:avLst/>
            </a:prstGeom>
            <a:blipFill dpi="0" rotWithShape="1">
              <a:blip r:embed="rId4">
                <a:alphaModFix amt="5000"/>
                <a:grayscl/>
                <a:extLst>
                  <a:ext uri="{BEBA8EAE-BF5A-486C-A8C5-ECC9F3942E4B}">
                    <a14:imgProps xmlns:a14="http://schemas.microsoft.com/office/drawing/2010/main" xmlns="">
                      <a14:imgLayer r:embed="">
                        <a14:imgEffect>
                          <a14:artisticPhotocopy/>
                        </a14:imgEffect>
                        <a14:imgEffect>
                          <a14:brightnessContrast bright="-20000" contrast="100000"/>
                        </a14:imgEffect>
                      </a14:imgLayer>
                    </a14:imgProps>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Rectangle 5"/>
            <p:cNvSpPr/>
            <p:nvPr/>
          </p:nvSpPr>
          <p:spPr>
            <a:xfrm>
              <a:off x="0" y="0"/>
              <a:ext cx="9144000" cy="6858000"/>
            </a:xfrm>
            <a:prstGeom prst="rect">
              <a:avLst/>
            </a:prstGeom>
            <a:gradFill flip="none" rotWithShape="1">
              <a:gsLst>
                <a:gs pos="0">
                  <a:srgbClr val="000000">
                    <a:alpha val="0"/>
                  </a:srgbClr>
                </a:gs>
                <a:gs pos="100000">
                  <a:srgbClr val="000000">
                    <a:alpha val="49804"/>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
        <p:nvSpPr>
          <p:cNvPr id="7" name="Title 1"/>
          <p:cNvSpPr txBox="1">
            <a:spLocks/>
          </p:cNvSpPr>
          <p:nvPr/>
        </p:nvSpPr>
        <p:spPr>
          <a:xfrm>
            <a:off x="152400" y="274638"/>
            <a:ext cx="85344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solidFill>
                  <a:schemeClr val="bg1"/>
                </a:solidFill>
                <a:latin typeface="Copperplate Gothic Bold" panose="020E0705020206020404" pitchFamily="34" charset="0"/>
              </a:rPr>
              <a:t>Effects of Technology on Business</a:t>
            </a:r>
            <a:endParaRPr lang="en-US" sz="4000" dirty="0">
              <a:solidFill>
                <a:schemeClr val="bg1"/>
              </a:solidFill>
              <a:latin typeface="Copperplate Gothic Bold" panose="020E0705020206020404" pitchFamily="34" charset="0"/>
            </a:endParaRPr>
          </a:p>
        </p:txBody>
      </p:sp>
      <p:sp>
        <p:nvSpPr>
          <p:cNvPr id="8" name="Content Placeholder 2"/>
          <p:cNvSpPr txBox="1">
            <a:spLocks/>
          </p:cNvSpPr>
          <p:nvPr/>
        </p:nvSpPr>
        <p:spPr>
          <a:xfrm>
            <a:off x="762000" y="2332037"/>
            <a:ext cx="7924800" cy="452596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pPr>
            <a:r>
              <a:rPr lang="en-US" sz="2400" dirty="0">
                <a:solidFill>
                  <a:schemeClr val="bg1"/>
                </a:solidFill>
                <a:latin typeface="Comic Sans MS" panose="030F0702030302020204" pitchFamily="66" charset="0"/>
              </a:rPr>
              <a:t>Productivity</a:t>
            </a:r>
          </a:p>
          <a:p>
            <a:pPr algn="just">
              <a:lnSpc>
                <a:spcPct val="150000"/>
              </a:lnSpc>
            </a:pPr>
            <a:r>
              <a:rPr lang="en-US" sz="2400" dirty="0">
                <a:solidFill>
                  <a:schemeClr val="bg1"/>
                </a:solidFill>
                <a:latin typeface="Comic Sans MS" panose="030F0702030302020204" pitchFamily="66" charset="0"/>
              </a:rPr>
              <a:t>Competitive advantage</a:t>
            </a:r>
          </a:p>
          <a:p>
            <a:pPr algn="just">
              <a:lnSpc>
                <a:spcPct val="150000"/>
              </a:lnSpc>
            </a:pPr>
            <a:r>
              <a:rPr lang="en-US" sz="2400" dirty="0">
                <a:solidFill>
                  <a:schemeClr val="bg1"/>
                </a:solidFill>
                <a:latin typeface="Comic Sans MS" panose="030F0702030302020204" pitchFamily="66" charset="0"/>
              </a:rPr>
              <a:t>Innovation</a:t>
            </a:r>
          </a:p>
          <a:p>
            <a:pPr algn="just">
              <a:lnSpc>
                <a:spcPct val="150000"/>
              </a:lnSpc>
            </a:pPr>
            <a:r>
              <a:rPr lang="en-US" sz="2400" dirty="0">
                <a:solidFill>
                  <a:schemeClr val="bg1"/>
                </a:solidFill>
                <a:latin typeface="Comic Sans MS" panose="030F0702030302020204" pitchFamily="66" charset="0"/>
              </a:rPr>
              <a:t>Increase in profit</a:t>
            </a:r>
          </a:p>
          <a:p>
            <a:pPr algn="just">
              <a:lnSpc>
                <a:spcPct val="150000"/>
              </a:lnSpc>
            </a:pPr>
            <a:r>
              <a:rPr lang="en-US" sz="2400" dirty="0">
                <a:solidFill>
                  <a:schemeClr val="bg1"/>
                </a:solidFill>
                <a:latin typeface="Comic Sans MS" panose="030F0702030302020204" pitchFamily="66" charset="0"/>
              </a:rPr>
              <a:t>Customer value</a:t>
            </a:r>
          </a:p>
        </p:txBody>
      </p:sp>
      <p:sp>
        <p:nvSpPr>
          <p:cNvPr id="9" name="Slide Number Placeholder 8"/>
          <p:cNvSpPr>
            <a:spLocks noGrp="1"/>
          </p:cNvSpPr>
          <p:nvPr>
            <p:ph type="sldNum" sz="quarter" idx="12"/>
          </p:nvPr>
        </p:nvSpPr>
        <p:spPr/>
        <p:txBody>
          <a:bodyPr/>
          <a:lstStyle/>
          <a:p>
            <a:fld id="{A6142AF0-B273-4D2F-A001-70B2A7EDFE8C}" type="slidenum">
              <a:rPr lang="en-US" smtClean="0"/>
              <a:pPr/>
              <a:t>14</a:t>
            </a:fld>
            <a:endParaRPr lang="en-US" dirty="0"/>
          </a:p>
        </p:txBody>
      </p:sp>
      <p:sp>
        <p:nvSpPr>
          <p:cNvPr id="10" name="Text Placeholder 2"/>
          <p:cNvSpPr txBox="1">
            <a:spLocks/>
          </p:cNvSpPr>
          <p:nvPr/>
        </p:nvSpPr>
        <p:spPr>
          <a:xfrm>
            <a:off x="457200" y="1676400"/>
            <a:ext cx="4040188" cy="63976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buFont typeface="Wingdings" panose="05000000000000000000" pitchFamily="2" charset="2"/>
              <a:buChar char="q"/>
            </a:pPr>
            <a:r>
              <a:rPr lang="en-US" sz="2400" b="1" dirty="0" smtClean="0">
                <a:solidFill>
                  <a:schemeClr val="bg1">
                    <a:lumMod val="95000"/>
                  </a:schemeClr>
                </a:solidFill>
                <a:latin typeface="Comic Sans MS" panose="030F0702030302020204" pitchFamily="66" charset="0"/>
              </a:rPr>
              <a:t>Positive effects:</a:t>
            </a:r>
            <a:endParaRPr lang="en-US" sz="2400" b="1" dirty="0">
              <a:solidFill>
                <a:schemeClr val="bg1">
                  <a:lumMod val="95000"/>
                </a:schemeClr>
              </a:solidFill>
              <a:latin typeface="Comic Sans MS" panose="030F0702030302020204" pitchFamily="66" charset="0"/>
            </a:endParaRPr>
          </a:p>
        </p:txBody>
      </p:sp>
    </p:spTree>
    <p:extLst>
      <p:ext uri="{BB962C8B-B14F-4D97-AF65-F5344CB8AC3E}">
        <p14:creationId xmlns:p14="http://schemas.microsoft.com/office/powerpoint/2010/main" xmlns="" val="38579966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58000"/>
            <a:chOff x="0" y="0"/>
            <a:chExt cx="9144000" cy="6858000"/>
          </a:xfrm>
        </p:grpSpPr>
        <p:sp>
          <p:nvSpPr>
            <p:cNvPr id="5" name="Rectangle 4"/>
            <p:cNvSpPr/>
            <p:nvPr/>
          </p:nvSpPr>
          <p:spPr>
            <a:xfrm>
              <a:off x="0" y="0"/>
              <a:ext cx="9144000" cy="6858000"/>
            </a:xfrm>
            <a:prstGeom prst="rect">
              <a:avLst/>
            </a:prstGeom>
            <a:gradFill flip="none" rotWithShape="1">
              <a:gsLst>
                <a:gs pos="73000">
                  <a:srgbClr val="31849C"/>
                </a:gs>
                <a:gs pos="37000">
                  <a:srgbClr val="4BACC6"/>
                </a:gs>
                <a:gs pos="0">
                  <a:srgbClr val="13343D"/>
                </a:gs>
                <a:gs pos="100000">
                  <a:srgbClr val="4BACC6"/>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Rectangle 2"/>
            <p:cNvSpPr/>
            <p:nvPr/>
          </p:nvSpPr>
          <p:spPr>
            <a:xfrm>
              <a:off x="0" y="0"/>
              <a:ext cx="9144000" cy="6858000"/>
            </a:xfrm>
            <a:prstGeom prst="rect">
              <a:avLst/>
            </a:prstGeom>
            <a:blipFill dpi="0" rotWithShape="1">
              <a:blip r:embed="rId3">
                <a:alphaModFix amt="20000"/>
                <a:grayscl/>
                <a:extLst>
                  <a:ext uri="{BEBA8EAE-BF5A-486C-A8C5-ECC9F3942E4B}">
                    <a14:imgProps xmlns:a14="http://schemas.microsoft.com/office/drawing/2010/main" xmlns="">
                      <a14:imgLayer r:embed="">
                        <a14:imgEffect>
                          <a14:artisticGlowDiffused trans="47000" intensity="9"/>
                        </a14:imgEffect>
                        <a14:imgEffect>
                          <a14:brightnessContrast bright="12000" contrast="44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Rectangle 3"/>
            <p:cNvSpPr/>
            <p:nvPr/>
          </p:nvSpPr>
          <p:spPr>
            <a:xfrm>
              <a:off x="0" y="0"/>
              <a:ext cx="9144000" cy="6858000"/>
            </a:xfrm>
            <a:prstGeom prst="rect">
              <a:avLst/>
            </a:prstGeom>
            <a:blipFill dpi="0" rotWithShape="1">
              <a:blip r:embed="rId4">
                <a:alphaModFix amt="5000"/>
                <a:grayscl/>
                <a:extLst>
                  <a:ext uri="{BEBA8EAE-BF5A-486C-A8C5-ECC9F3942E4B}">
                    <a14:imgProps xmlns:a14="http://schemas.microsoft.com/office/drawing/2010/main" xmlns="">
                      <a14:imgLayer r:embed="">
                        <a14:imgEffect>
                          <a14:artisticPhotocopy/>
                        </a14:imgEffect>
                        <a14:imgEffect>
                          <a14:brightnessContrast bright="-20000" contrast="100000"/>
                        </a14:imgEffect>
                      </a14:imgLayer>
                    </a14:imgProps>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Rectangle 5"/>
            <p:cNvSpPr/>
            <p:nvPr/>
          </p:nvSpPr>
          <p:spPr>
            <a:xfrm>
              <a:off x="0" y="0"/>
              <a:ext cx="9144000" cy="6858000"/>
            </a:xfrm>
            <a:prstGeom prst="rect">
              <a:avLst/>
            </a:prstGeom>
            <a:gradFill flip="none" rotWithShape="1">
              <a:gsLst>
                <a:gs pos="0">
                  <a:srgbClr val="000000">
                    <a:alpha val="0"/>
                  </a:srgbClr>
                </a:gs>
                <a:gs pos="100000">
                  <a:srgbClr val="000000">
                    <a:alpha val="49804"/>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
        <p:nvSpPr>
          <p:cNvPr id="7" name="Title 1"/>
          <p:cNvSpPr txBox="1">
            <a:spLocks/>
          </p:cNvSpPr>
          <p:nvPr/>
        </p:nvSpPr>
        <p:spPr>
          <a:xfrm>
            <a:off x="152400" y="274638"/>
            <a:ext cx="85344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solidFill>
                  <a:schemeClr val="bg1"/>
                </a:solidFill>
                <a:latin typeface="Copperplate Gothic Bold" panose="020E0705020206020404" pitchFamily="34" charset="0"/>
              </a:rPr>
              <a:t>Effects of Technology on Business</a:t>
            </a:r>
            <a:endParaRPr lang="en-US" sz="4000" dirty="0">
              <a:solidFill>
                <a:schemeClr val="bg1"/>
              </a:solidFill>
              <a:latin typeface="Copperplate Gothic Bold" panose="020E0705020206020404" pitchFamily="34" charset="0"/>
            </a:endParaRPr>
          </a:p>
        </p:txBody>
      </p:sp>
      <p:sp>
        <p:nvSpPr>
          <p:cNvPr id="8" name="Content Placeholder 2"/>
          <p:cNvSpPr txBox="1">
            <a:spLocks/>
          </p:cNvSpPr>
          <p:nvPr/>
        </p:nvSpPr>
        <p:spPr>
          <a:xfrm>
            <a:off x="762000" y="2332037"/>
            <a:ext cx="7924800" cy="452596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pPr>
            <a:r>
              <a:rPr lang="en-US" sz="2400" dirty="0">
                <a:solidFill>
                  <a:schemeClr val="bg1"/>
                </a:solidFill>
                <a:latin typeface="Comic Sans MS" panose="030F0702030302020204" pitchFamily="66" charset="0"/>
              </a:rPr>
              <a:t>Capita burden</a:t>
            </a:r>
          </a:p>
          <a:p>
            <a:pPr algn="just">
              <a:lnSpc>
                <a:spcPct val="150000"/>
              </a:lnSpc>
            </a:pPr>
            <a:r>
              <a:rPr lang="en-US" sz="2400" dirty="0">
                <a:solidFill>
                  <a:schemeClr val="bg1"/>
                </a:solidFill>
                <a:latin typeface="Comic Sans MS" panose="030F0702030302020204" pitchFamily="66" charset="0"/>
              </a:rPr>
              <a:t>Threat of quick replacement</a:t>
            </a:r>
          </a:p>
          <a:p>
            <a:pPr algn="just">
              <a:lnSpc>
                <a:spcPct val="150000"/>
              </a:lnSpc>
            </a:pPr>
            <a:r>
              <a:rPr lang="en-US" sz="2400" dirty="0">
                <a:solidFill>
                  <a:schemeClr val="bg1"/>
                </a:solidFill>
                <a:latin typeface="Comic Sans MS" panose="030F0702030302020204" pitchFamily="66" charset="0"/>
              </a:rPr>
              <a:t>Increase in cost</a:t>
            </a:r>
          </a:p>
          <a:p>
            <a:pPr algn="just">
              <a:lnSpc>
                <a:spcPct val="150000"/>
              </a:lnSpc>
            </a:pPr>
            <a:r>
              <a:rPr lang="en-US" sz="2400" dirty="0">
                <a:solidFill>
                  <a:schemeClr val="bg1"/>
                </a:solidFill>
                <a:latin typeface="Comic Sans MS" panose="030F0702030302020204" pitchFamily="66" charset="0"/>
              </a:rPr>
              <a:t>Need of skilled manpower</a:t>
            </a:r>
          </a:p>
        </p:txBody>
      </p:sp>
      <p:sp>
        <p:nvSpPr>
          <p:cNvPr id="9" name="Slide Number Placeholder 8"/>
          <p:cNvSpPr>
            <a:spLocks noGrp="1"/>
          </p:cNvSpPr>
          <p:nvPr>
            <p:ph type="sldNum" sz="quarter" idx="12"/>
          </p:nvPr>
        </p:nvSpPr>
        <p:spPr/>
        <p:txBody>
          <a:bodyPr/>
          <a:lstStyle/>
          <a:p>
            <a:fld id="{A6142AF0-B273-4D2F-A001-70B2A7EDFE8C}" type="slidenum">
              <a:rPr lang="en-US" smtClean="0"/>
              <a:pPr/>
              <a:t>15</a:t>
            </a:fld>
            <a:endParaRPr lang="en-US" dirty="0"/>
          </a:p>
        </p:txBody>
      </p:sp>
      <p:sp>
        <p:nvSpPr>
          <p:cNvPr id="10" name="Text Placeholder 2"/>
          <p:cNvSpPr txBox="1">
            <a:spLocks/>
          </p:cNvSpPr>
          <p:nvPr/>
        </p:nvSpPr>
        <p:spPr>
          <a:xfrm>
            <a:off x="457200" y="1676400"/>
            <a:ext cx="4040188" cy="63976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buFont typeface="Wingdings" panose="05000000000000000000" pitchFamily="2" charset="2"/>
              <a:buChar char="q"/>
            </a:pPr>
            <a:r>
              <a:rPr lang="en-US" sz="2400" b="1" dirty="0" smtClean="0">
                <a:solidFill>
                  <a:schemeClr val="bg1">
                    <a:lumMod val="95000"/>
                  </a:schemeClr>
                </a:solidFill>
                <a:latin typeface="Comic Sans MS" panose="030F0702030302020204" pitchFamily="66" charset="0"/>
              </a:rPr>
              <a:t>Negative effects:</a:t>
            </a:r>
            <a:endParaRPr lang="en-US" sz="2400" b="1" dirty="0">
              <a:solidFill>
                <a:schemeClr val="bg1">
                  <a:lumMod val="95000"/>
                </a:schemeClr>
              </a:solidFill>
              <a:latin typeface="Comic Sans MS" panose="030F0702030302020204" pitchFamily="66" charset="0"/>
            </a:endParaRPr>
          </a:p>
        </p:txBody>
      </p:sp>
    </p:spTree>
    <p:extLst>
      <p:ext uri="{BB962C8B-B14F-4D97-AF65-F5344CB8AC3E}">
        <p14:creationId xmlns:p14="http://schemas.microsoft.com/office/powerpoint/2010/main" xmlns="" val="7938594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pPr eaLnBrk="1" hangingPunct="1">
              <a:defRPr/>
            </a:pPr>
            <a:r>
              <a:rPr lang="en-US" dirty="0"/>
              <a:t>Current Status of Technology in Nepal</a:t>
            </a:r>
            <a:endParaRPr lang="en-US" dirty="0">
              <a:ea typeface="+mj-ea"/>
              <a:cs typeface="+mj-cs"/>
            </a:endParaRPr>
          </a:p>
        </p:txBody>
      </p:sp>
      <p:sp>
        <p:nvSpPr>
          <p:cNvPr id="2051" name="Rectangle 3"/>
          <p:cNvSpPr>
            <a:spLocks noGrp="1" noChangeArrowheads="1"/>
          </p:cNvSpPr>
          <p:nvPr>
            <p:ph type="subTitle" idx="1"/>
          </p:nvPr>
        </p:nvSpPr>
        <p:spPr/>
        <p:txBody>
          <a:bodyPr/>
          <a:lstStyle/>
          <a:p>
            <a:pPr eaLnBrk="1" hangingPunct="1">
              <a:defRPr/>
            </a:pPr>
            <a:endParaRPr lang="en-US" dirty="0">
              <a:ea typeface="+mn-ea"/>
              <a:cs typeface="+mn-cs"/>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0000"/>
                </a:solidFill>
              </a:rPr>
              <a:t>Current Status of Technology in Nepal</a:t>
            </a:r>
            <a:endParaRPr lang="en-US" dirty="0">
              <a:solidFill>
                <a:srgbClr val="FF0000"/>
              </a:solidFill>
            </a:endParaRPr>
          </a:p>
        </p:txBody>
      </p:sp>
      <p:sp>
        <p:nvSpPr>
          <p:cNvPr id="3" name="Content Placeholder 2"/>
          <p:cNvSpPr>
            <a:spLocks noGrp="1"/>
          </p:cNvSpPr>
          <p:nvPr>
            <p:ph idx="1"/>
          </p:nvPr>
        </p:nvSpPr>
        <p:spPr/>
        <p:txBody>
          <a:bodyPr/>
          <a:lstStyle/>
          <a:p>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3"/>
          <p:cNvSpPr>
            <a:spLocks noGrp="1" noChangeArrowheads="1"/>
          </p:cNvSpPr>
          <p:nvPr>
            <p:ph idx="1"/>
          </p:nvPr>
        </p:nvSpPr>
        <p:spPr>
          <a:xfrm>
            <a:off x="457200" y="692150"/>
            <a:ext cx="8229600" cy="5434013"/>
          </a:xfrm>
        </p:spPr>
        <p:txBody>
          <a:bodyPr/>
          <a:lstStyle/>
          <a:p>
            <a:pPr eaLnBrk="1" hangingPunct="1">
              <a:lnSpc>
                <a:spcPct val="80000"/>
              </a:lnSpc>
            </a:pPr>
            <a:r>
              <a:rPr lang="en-AU" altLang="en-US" sz="2800" smtClean="0"/>
              <a:t>Virtual Reality – this is where a client can use a simulated environment online to sample a product or service. For example a online shoe store might include a interactive, rotating shoe which allows viewers to examine a shoe from several angles and change its features before buying online.</a:t>
            </a:r>
          </a:p>
          <a:p>
            <a:pPr eaLnBrk="1" hangingPunct="1">
              <a:lnSpc>
                <a:spcPct val="80000"/>
              </a:lnSpc>
            </a:pPr>
            <a:r>
              <a:rPr lang="en-AU" altLang="en-US" sz="2800" smtClean="0"/>
              <a:t>Can be used for website and mobile. However requires bandwidth so you need to mention this if speaking about mobiles particularly but also websites.</a:t>
            </a:r>
            <a:endParaRPr lang="en-US" altLang="en-US" sz="2800" smtClean="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Content Placeholder 2"/>
          <p:cNvSpPr>
            <a:spLocks noGrp="1"/>
          </p:cNvSpPr>
          <p:nvPr>
            <p:ph idx="1"/>
          </p:nvPr>
        </p:nvSpPr>
        <p:spPr>
          <a:xfrm>
            <a:off x="457200" y="549275"/>
            <a:ext cx="8229600" cy="5576888"/>
          </a:xfrm>
        </p:spPr>
        <p:txBody>
          <a:bodyPr/>
          <a:lstStyle/>
          <a:p>
            <a:pPr eaLnBrk="1" hangingPunct="1"/>
            <a:r>
              <a:rPr lang="en-AU" altLang="en-US" sz="2400" smtClean="0"/>
              <a:t>Mobile Technologies – Web Developers need to create websites that can be viewed on a number of devices. That might include a button which allows users to go to a cut down version for a website. A website that has one column of information (no sidebars with ads and no side navigation)</a:t>
            </a:r>
          </a:p>
          <a:p>
            <a:pPr eaLnBrk="1" hangingPunct="1"/>
            <a:r>
              <a:rPr lang="en-AU" altLang="en-US" sz="2400" smtClean="0"/>
              <a:t>This can be used in reverse, allowing mobile devices to click on full web versions if they need access to content not available on mobile site.</a:t>
            </a:r>
          </a:p>
          <a:p>
            <a:pPr eaLnBrk="1" hangingPunct="1"/>
            <a:r>
              <a:rPr lang="en-AU" altLang="en-US" sz="2400" smtClean="0"/>
              <a:t>Explain why users may need a mobile version ie may need to find the nearest office or store etc.</a:t>
            </a:r>
          </a:p>
          <a:p>
            <a:pPr eaLnBrk="1" hangingPunct="1"/>
            <a:endParaRPr lang="en-US" altLang="en-US" sz="2400"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58000"/>
            <a:chOff x="0" y="0"/>
            <a:chExt cx="9144000" cy="6858000"/>
          </a:xfrm>
        </p:grpSpPr>
        <p:sp>
          <p:nvSpPr>
            <p:cNvPr id="5" name="Rectangle 4"/>
            <p:cNvSpPr/>
            <p:nvPr/>
          </p:nvSpPr>
          <p:spPr>
            <a:xfrm>
              <a:off x="0" y="0"/>
              <a:ext cx="9144000" cy="6858000"/>
            </a:xfrm>
            <a:prstGeom prst="rect">
              <a:avLst/>
            </a:prstGeom>
            <a:gradFill flip="none" rotWithShape="1">
              <a:gsLst>
                <a:gs pos="73000">
                  <a:srgbClr val="31849C"/>
                </a:gs>
                <a:gs pos="37000">
                  <a:srgbClr val="4BACC6"/>
                </a:gs>
                <a:gs pos="0">
                  <a:srgbClr val="13343D"/>
                </a:gs>
                <a:gs pos="100000">
                  <a:srgbClr val="4BACC6"/>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Rectangle 2"/>
            <p:cNvSpPr/>
            <p:nvPr/>
          </p:nvSpPr>
          <p:spPr>
            <a:xfrm>
              <a:off x="0" y="0"/>
              <a:ext cx="9144000" cy="6858000"/>
            </a:xfrm>
            <a:prstGeom prst="rect">
              <a:avLst/>
            </a:prstGeom>
            <a:blipFill dpi="0" rotWithShape="1">
              <a:blip r:embed="rId3">
                <a:alphaModFix amt="20000"/>
                <a:grayscl/>
                <a:extLst>
                  <a:ext uri="{BEBA8EAE-BF5A-486C-A8C5-ECC9F3942E4B}">
                    <a14:imgProps xmlns:a14="http://schemas.microsoft.com/office/drawing/2010/main" xmlns="">
                      <a14:imgLayer r:embed="">
                        <a14:imgEffect>
                          <a14:artisticGlowDiffused trans="47000" intensity="9"/>
                        </a14:imgEffect>
                        <a14:imgEffect>
                          <a14:brightnessContrast bright="12000" contrast="44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 name="Rectangle 3"/>
            <p:cNvSpPr/>
            <p:nvPr/>
          </p:nvSpPr>
          <p:spPr>
            <a:xfrm>
              <a:off x="0" y="0"/>
              <a:ext cx="9144000" cy="6858000"/>
            </a:xfrm>
            <a:prstGeom prst="rect">
              <a:avLst/>
            </a:prstGeom>
            <a:blipFill dpi="0" rotWithShape="1">
              <a:blip r:embed="rId4">
                <a:alphaModFix amt="5000"/>
                <a:grayscl/>
                <a:extLst>
                  <a:ext uri="{BEBA8EAE-BF5A-486C-A8C5-ECC9F3942E4B}">
                    <a14:imgProps xmlns:a14="http://schemas.microsoft.com/office/drawing/2010/main" xmlns="">
                      <a14:imgLayer r:embed="">
                        <a14:imgEffect>
                          <a14:artisticPhotocopy/>
                        </a14:imgEffect>
                        <a14:imgEffect>
                          <a14:brightnessContrast bright="-20000" contrast="100000"/>
                        </a14:imgEffect>
                      </a14:imgLayer>
                    </a14:imgProps>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Rectangle 5"/>
            <p:cNvSpPr/>
            <p:nvPr/>
          </p:nvSpPr>
          <p:spPr>
            <a:xfrm>
              <a:off x="0" y="0"/>
              <a:ext cx="9144000" cy="6858000"/>
            </a:xfrm>
            <a:prstGeom prst="rect">
              <a:avLst/>
            </a:prstGeom>
            <a:gradFill flip="none" rotWithShape="1">
              <a:gsLst>
                <a:gs pos="0">
                  <a:srgbClr val="000000">
                    <a:alpha val="0"/>
                  </a:srgbClr>
                </a:gs>
                <a:gs pos="100000">
                  <a:srgbClr val="000000">
                    <a:alpha val="49804"/>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7"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solidFill>
                  <a:schemeClr val="bg1"/>
                </a:solidFill>
                <a:latin typeface="Copperplate Gothic Bold" panose="020E0705020206020404" pitchFamily="34" charset="0"/>
              </a:rPr>
              <a:t>Concept of Business</a:t>
            </a:r>
            <a:endParaRPr lang="en-US" sz="4000" dirty="0">
              <a:solidFill>
                <a:schemeClr val="bg1"/>
              </a:solidFill>
              <a:latin typeface="Copperplate Gothic Bold" panose="020E0705020206020404" pitchFamily="34" charset="0"/>
            </a:endParaRPr>
          </a:p>
        </p:txBody>
      </p:sp>
      <p:sp>
        <p:nvSpPr>
          <p:cNvPr id="8" name="Content Placeholder 2"/>
          <p:cNvSpPr txBox="1">
            <a:spLocks/>
          </p:cNvSpPr>
          <p:nvPr/>
        </p:nvSpPr>
        <p:spPr>
          <a:xfrm>
            <a:off x="457200" y="1600200"/>
            <a:ext cx="8229600" cy="452596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pPr>
            <a:r>
              <a:rPr lang="en-US" sz="2400" dirty="0" smtClean="0">
                <a:solidFill>
                  <a:schemeClr val="bg1"/>
                </a:solidFill>
                <a:latin typeface="Comic Sans MS" panose="030F0702030302020204" pitchFamily="66" charset="0"/>
              </a:rPr>
              <a:t>The word “business” is derived from “</a:t>
            </a:r>
            <a:r>
              <a:rPr lang="en-US" sz="2400" b="1" i="1" dirty="0" smtClean="0">
                <a:solidFill>
                  <a:schemeClr val="bg1"/>
                </a:solidFill>
                <a:latin typeface="Comic Sans MS" panose="030F0702030302020204" pitchFamily="66" charset="0"/>
              </a:rPr>
              <a:t>busy</a:t>
            </a:r>
            <a:r>
              <a:rPr lang="en-US" sz="2400" dirty="0" smtClean="0">
                <a:solidFill>
                  <a:schemeClr val="bg1"/>
                </a:solidFill>
                <a:latin typeface="Comic Sans MS" panose="030F0702030302020204" pitchFamily="66" charset="0"/>
              </a:rPr>
              <a:t>” which literally means the state of being busy.</a:t>
            </a:r>
          </a:p>
          <a:p>
            <a:pPr algn="just">
              <a:lnSpc>
                <a:spcPct val="150000"/>
              </a:lnSpc>
            </a:pPr>
            <a:r>
              <a:rPr lang="en-US" sz="2400" dirty="0" smtClean="0">
                <a:solidFill>
                  <a:schemeClr val="bg1"/>
                </a:solidFill>
                <a:latin typeface="Comic Sans MS" panose="030F0702030302020204" pitchFamily="66" charset="0"/>
              </a:rPr>
              <a:t>Any human activity of production and distribution of goods and services to earn economic gain is business.</a:t>
            </a:r>
          </a:p>
          <a:p>
            <a:pPr algn="just">
              <a:lnSpc>
                <a:spcPct val="150000"/>
              </a:lnSpc>
            </a:pPr>
            <a:r>
              <a:rPr lang="en-US" sz="2400" dirty="0" smtClean="0">
                <a:solidFill>
                  <a:schemeClr val="bg1"/>
                </a:solidFill>
                <a:latin typeface="Comic Sans MS" panose="030F0702030302020204" pitchFamily="66" charset="0"/>
              </a:rPr>
              <a:t>Business involves regular and continuous production, purchase and sale of goods and services for the purpose of earning profit by satisfying the customers.</a:t>
            </a:r>
            <a:endParaRPr lang="en-US" sz="2400" dirty="0">
              <a:solidFill>
                <a:schemeClr val="bg1"/>
              </a:solidFill>
              <a:latin typeface="Comic Sans MS" panose="030F0702030302020204" pitchFamily="66" charset="0"/>
            </a:endParaRPr>
          </a:p>
        </p:txBody>
      </p:sp>
      <p:sp>
        <p:nvSpPr>
          <p:cNvPr id="9" name="Slide Number Placeholder 8"/>
          <p:cNvSpPr>
            <a:spLocks noGrp="1"/>
          </p:cNvSpPr>
          <p:nvPr>
            <p:ph type="sldNum" sz="quarter" idx="12"/>
          </p:nvPr>
        </p:nvSpPr>
        <p:spPr/>
        <p:txBody>
          <a:bodyPr/>
          <a:lstStyle/>
          <a:p>
            <a:fld id="{A6142AF0-B273-4D2F-A001-70B2A7EDFE8C}" type="slidenum">
              <a:rPr lang="en-US" smtClean="0"/>
              <a:pPr/>
              <a:t>2</a:t>
            </a:fld>
            <a:endParaRPr lang="en-US"/>
          </a:p>
        </p:txBody>
      </p:sp>
    </p:spTree>
    <p:extLst>
      <p:ext uri="{BB962C8B-B14F-4D97-AF65-F5344CB8AC3E}">
        <p14:creationId xmlns:p14="http://schemas.microsoft.com/office/powerpoint/2010/main" xmlns="" val="19701572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p:cNvSpPr>
            <a:spLocks noGrp="1" noChangeArrowheads="1"/>
          </p:cNvSpPr>
          <p:nvPr>
            <p:ph idx="1"/>
          </p:nvPr>
        </p:nvSpPr>
        <p:spPr>
          <a:xfrm>
            <a:off x="457200" y="476250"/>
            <a:ext cx="8229600" cy="5649913"/>
          </a:xfrm>
        </p:spPr>
        <p:txBody>
          <a:bodyPr/>
          <a:lstStyle/>
          <a:p>
            <a:pPr eaLnBrk="1" hangingPunct="1"/>
            <a:r>
              <a:rPr lang="en-AU" altLang="en-US" smtClean="0"/>
              <a:t>E-Commerce – online advertising and selling of goods and services has become a huge growth area.</a:t>
            </a:r>
            <a:endParaRPr lang="en-US" altLang="en-US" smtClean="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Content Placeholder 2"/>
          <p:cNvSpPr>
            <a:spLocks noGrp="1"/>
          </p:cNvSpPr>
          <p:nvPr>
            <p:ph idx="1"/>
          </p:nvPr>
        </p:nvSpPr>
        <p:spPr>
          <a:xfrm>
            <a:off x="468313" y="476250"/>
            <a:ext cx="8229600" cy="4525963"/>
          </a:xfrm>
        </p:spPr>
        <p:txBody>
          <a:bodyPr/>
          <a:lstStyle/>
          <a:p>
            <a:pPr eaLnBrk="1" hangingPunct="1"/>
            <a:r>
              <a:rPr lang="en-AU" altLang="en-US" smtClean="0"/>
              <a:t>Video – The trend is for websites to include video in High Definition. This needs to be explained in context of the site. For example you should be able to explain “why” or how the video can be used. Discuss the option of lower resolution video options.</a:t>
            </a:r>
          </a:p>
          <a:p>
            <a:pPr eaLnBrk="1" hangingPunct="1"/>
            <a:r>
              <a:rPr lang="en-AU" altLang="en-US" smtClean="0"/>
              <a:t>This can be used in mobile and website examples.</a:t>
            </a:r>
            <a:endParaRPr lang="en-US" altLang="en-US" smtClean="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313" y="549275"/>
            <a:ext cx="8229600" cy="4525963"/>
          </a:xfrm>
        </p:spPr>
        <p:txBody>
          <a:bodyPr/>
          <a:lstStyle/>
          <a:p>
            <a:pPr eaLnBrk="1" hangingPunct="1">
              <a:defRPr/>
            </a:pPr>
            <a:r>
              <a:rPr lang="en-US" dirty="0">
                <a:ea typeface="+mn-ea"/>
                <a:cs typeface="+mn-cs"/>
              </a:rPr>
              <a:t>GPS and Web 3</a:t>
            </a:r>
          </a:p>
          <a:p>
            <a:pPr marL="0" indent="0" eaLnBrk="1" hangingPunct="1">
              <a:buFontTx/>
              <a:buNone/>
              <a:defRPr/>
            </a:pPr>
            <a:r>
              <a:rPr lang="en-US" dirty="0">
                <a:ea typeface="+mn-ea"/>
                <a:cs typeface="+mn-cs"/>
              </a:rPr>
              <a:t>Mobile device (tablet/phones) applications only. Remember you need to be able to link it into purpose and target audience. So obviously a </a:t>
            </a:r>
            <a:r>
              <a:rPr lang="en-US" dirty="0" err="1">
                <a:ea typeface="+mn-ea"/>
                <a:cs typeface="+mn-cs"/>
              </a:rPr>
              <a:t>gps</a:t>
            </a:r>
            <a:r>
              <a:rPr lang="en-US" dirty="0">
                <a:ea typeface="+mn-ea"/>
                <a:cs typeface="+mn-cs"/>
              </a:rPr>
              <a:t> function might help the user find store locations.</a:t>
            </a:r>
          </a:p>
          <a:p>
            <a:pPr marL="0" indent="0" eaLnBrk="1" hangingPunct="1">
              <a:buFontTx/>
              <a:buNone/>
              <a:defRPr/>
            </a:pPr>
            <a:r>
              <a:rPr lang="en-US" dirty="0">
                <a:ea typeface="+mn-ea"/>
                <a:cs typeface="+mn-cs"/>
              </a:rPr>
              <a:t>Similarly on websites, IP addresses can help locate country user is in. Accessing of saved cookie information on websites can also help users </a:t>
            </a:r>
            <a:r>
              <a:rPr lang="en-US" dirty="0" err="1">
                <a:ea typeface="+mn-ea"/>
                <a:cs typeface="+mn-cs"/>
              </a:rPr>
              <a:t>customise</a:t>
            </a:r>
            <a:r>
              <a:rPr lang="en-US" dirty="0">
                <a:ea typeface="+mn-ea"/>
                <a:cs typeface="+mn-cs"/>
              </a:rPr>
              <a:t> their website experience.</a:t>
            </a:r>
          </a:p>
          <a:p>
            <a:pPr marL="0" indent="0" eaLnBrk="1" hangingPunct="1">
              <a:buFontTx/>
              <a:buNone/>
              <a:defRPr/>
            </a:pPr>
            <a:endParaRPr lang="en-US" dirty="0">
              <a:ea typeface="+mn-ea"/>
              <a:cs typeface="+mn-cs"/>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p:cNvSpPr>
            <a:spLocks noGrp="1"/>
          </p:cNvSpPr>
          <p:nvPr>
            <p:ph idx="1"/>
          </p:nvPr>
        </p:nvSpPr>
        <p:spPr>
          <a:xfrm>
            <a:off x="468313" y="476250"/>
            <a:ext cx="8229600" cy="4525963"/>
          </a:xfrm>
        </p:spPr>
        <p:txBody>
          <a:bodyPr/>
          <a:lstStyle/>
          <a:p>
            <a:r>
              <a:rPr lang="en-US" altLang="en-US" smtClean="0"/>
              <a:t>Carousel Navigation – this is used in website design to give the site a feeling of new and “state of the art”. Users might think think that the site was expensive and then relate that to what the site is selling. Newest, state of the art, professional. Mostly used on websites</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Content Placeholder 2"/>
          <p:cNvSpPr>
            <a:spLocks noGrp="1"/>
          </p:cNvSpPr>
          <p:nvPr>
            <p:ph idx="1"/>
          </p:nvPr>
        </p:nvSpPr>
        <p:spPr>
          <a:xfrm>
            <a:off x="457200" y="620713"/>
            <a:ext cx="8229600" cy="5505450"/>
          </a:xfrm>
        </p:spPr>
        <p:txBody>
          <a:bodyPr/>
          <a:lstStyle/>
          <a:p>
            <a:r>
              <a:rPr lang="en-US" altLang="en-US" smtClean="0"/>
              <a:t>Google Maps – This is common now, where organisations use links to google maps to help users find stores. This can be used on websites and mobile devices.</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9275"/>
            <a:ext cx="8229600" cy="5576888"/>
          </a:xfrm>
        </p:spPr>
        <p:txBody>
          <a:bodyPr/>
          <a:lstStyle/>
          <a:p>
            <a:pPr>
              <a:defRPr/>
            </a:pPr>
            <a:r>
              <a:rPr lang="en-US" dirty="0">
                <a:ea typeface="+mn-ea"/>
              </a:rPr>
              <a:t>Web 2.0</a:t>
            </a:r>
          </a:p>
          <a:p>
            <a:pPr marL="0" indent="0">
              <a:buFontTx/>
              <a:buNone/>
              <a:defRPr/>
            </a:pPr>
            <a:r>
              <a:rPr lang="en-US" dirty="0">
                <a:ea typeface="+mn-ea"/>
              </a:rPr>
              <a:t>Integrating Web 2.0 into websites is a current technology. This might include Facebook, twitter, YouTube, Instagram, Tumblr etc. This helps users to make other external links to the organization for convenience or marketing reasons.</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ea typeface="+mj-ea"/>
              </a:rPr>
              <a:t>Live Feeds</a:t>
            </a:r>
          </a:p>
        </p:txBody>
      </p:sp>
      <p:sp>
        <p:nvSpPr>
          <p:cNvPr id="3" name="Content Placeholder 2"/>
          <p:cNvSpPr>
            <a:spLocks noGrp="1"/>
          </p:cNvSpPr>
          <p:nvPr>
            <p:ph idx="1"/>
          </p:nvPr>
        </p:nvSpPr>
        <p:spPr/>
        <p:txBody>
          <a:bodyPr/>
          <a:lstStyle/>
          <a:p>
            <a:pPr>
              <a:defRPr/>
            </a:pPr>
            <a:r>
              <a:rPr lang="en-US" dirty="0">
                <a:ea typeface="+mn-ea"/>
              </a:rPr>
              <a:t>This is a useful way to keep your users informed but also give them a feeling that your site is current and accurate.</a:t>
            </a:r>
          </a:p>
          <a:p>
            <a:pPr>
              <a:defRPr/>
            </a:pPr>
            <a:r>
              <a:rPr lang="en-US" dirty="0">
                <a:ea typeface="+mn-ea"/>
              </a:rPr>
              <a:t>It may include live feeds of stock market share prices, weather, Twitter Feeds, sports scores, RSS feeds of current news related to their organization etc.</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Content Placeholder 2"/>
          <p:cNvSpPr>
            <a:spLocks noGrp="1"/>
          </p:cNvSpPr>
          <p:nvPr>
            <p:ph idx="1"/>
          </p:nvPr>
        </p:nvSpPr>
        <p:spPr>
          <a:xfrm>
            <a:off x="323850" y="188913"/>
            <a:ext cx="8229600" cy="4525962"/>
          </a:xfrm>
        </p:spPr>
        <p:txBody>
          <a:bodyPr>
            <a:normAutofit fontScale="92500" lnSpcReduction="10000"/>
          </a:bodyPr>
          <a:lstStyle/>
          <a:p>
            <a:r>
              <a:rPr lang="en-US" sz="2800" smtClean="0"/>
              <a:t>In the near future, Nepal can expect a remarkable change in the field of technology and hope to finally be amongst the developed countries in terms of technological development. In the field of mobile networks, 4G LTE will arrive at the end of this year. Also, with Google’s and Facebook’s plan to distribute free internet with up to 3G speed across the world, Nepal can benefit a lot. The government has also announced plans for digitized national ID and electronic voting system. In the sector of education, many websites are present to provide the students with study materials, courses, tutorials and references.</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67000"/>
            <a:ext cx="8229600" cy="1143000"/>
          </a:xfrm>
        </p:spPr>
        <p:txBody>
          <a:bodyPr>
            <a:normAutofit/>
          </a:bodyPr>
          <a:lstStyle/>
          <a:p>
            <a:pPr algn="ctr"/>
            <a:r>
              <a:rPr lang="en-US" sz="3200" dirty="0" smtClean="0"/>
              <a:t>    Technology Transfer Issue</a:t>
            </a:r>
            <a:endParaRPr lang="en-US" sz="4800" dirty="0"/>
          </a:p>
        </p:txBody>
      </p:sp>
      <p:sp>
        <p:nvSpPr>
          <p:cNvPr id="4" name="Content Placeholder 3"/>
          <p:cNvSpPr>
            <a:spLocks noGrp="1"/>
          </p:cNvSpPr>
          <p:nvPr>
            <p:ph idx="1"/>
          </p:nvPr>
        </p:nvSpPr>
        <p:spPr>
          <a:xfrm>
            <a:off x="457200" y="838200"/>
            <a:ext cx="8229600" cy="5486400"/>
          </a:xfrm>
        </p:spPr>
        <p:txBody>
          <a:bodyPr/>
          <a:lstStyle/>
          <a:p>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Concept of Technology Transfer</a:t>
            </a:r>
            <a:endParaRPr lang="en-US" sz="3600" dirty="0"/>
          </a:p>
        </p:txBody>
      </p:sp>
      <p:sp>
        <p:nvSpPr>
          <p:cNvPr id="3" name="Content Placeholder 2"/>
          <p:cNvSpPr>
            <a:spLocks noGrp="1"/>
          </p:cNvSpPr>
          <p:nvPr>
            <p:ph idx="1"/>
          </p:nvPr>
        </p:nvSpPr>
        <p:spPr/>
        <p:txBody>
          <a:bodyPr>
            <a:normAutofit/>
          </a:bodyPr>
          <a:lstStyle/>
          <a:p>
            <a:r>
              <a:rPr lang="en-US" sz="2000" dirty="0" smtClean="0"/>
              <a:t>application of technology or a process by which technology developed for one purpose is used either in a different application or by a new user.</a:t>
            </a:r>
          </a:p>
          <a:p>
            <a:endParaRPr lang="en-US" sz="2000" dirty="0" smtClean="0"/>
          </a:p>
          <a:p>
            <a:r>
              <a:rPr lang="en-US" sz="2000" dirty="0" smtClean="0"/>
              <a:t> considered as dissemination of information, matching technology with needs and creative adaptation of items for new uses.</a:t>
            </a:r>
          </a:p>
          <a:p>
            <a:endParaRPr lang="en-US" sz="2000" dirty="0" smtClean="0"/>
          </a:p>
          <a:p>
            <a:r>
              <a:rPr lang="en-US" sz="2000" dirty="0" smtClean="0"/>
              <a:t>the concept of technology has to be made clear among concerned stakeholders through organizing workshops and seminars.</a:t>
            </a:r>
          </a:p>
          <a:p>
            <a:endParaRPr lang="en-US" sz="20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58000"/>
            <a:chOff x="0" y="0"/>
            <a:chExt cx="9144000" cy="6858000"/>
          </a:xfrm>
        </p:grpSpPr>
        <p:sp>
          <p:nvSpPr>
            <p:cNvPr id="5" name="Rectangle 4"/>
            <p:cNvSpPr/>
            <p:nvPr/>
          </p:nvSpPr>
          <p:spPr>
            <a:xfrm>
              <a:off x="0" y="0"/>
              <a:ext cx="9144000" cy="6858000"/>
            </a:xfrm>
            <a:prstGeom prst="rect">
              <a:avLst/>
            </a:prstGeom>
            <a:gradFill flip="none" rotWithShape="1">
              <a:gsLst>
                <a:gs pos="73000">
                  <a:srgbClr val="31849C"/>
                </a:gs>
                <a:gs pos="37000">
                  <a:srgbClr val="4BACC6"/>
                </a:gs>
                <a:gs pos="0">
                  <a:srgbClr val="13343D"/>
                </a:gs>
                <a:gs pos="100000">
                  <a:srgbClr val="4BACC6"/>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Rectangle 2"/>
            <p:cNvSpPr/>
            <p:nvPr/>
          </p:nvSpPr>
          <p:spPr>
            <a:xfrm>
              <a:off x="0" y="0"/>
              <a:ext cx="9144000" cy="6858000"/>
            </a:xfrm>
            <a:prstGeom prst="rect">
              <a:avLst/>
            </a:prstGeom>
            <a:blipFill dpi="0" rotWithShape="1">
              <a:blip r:embed="rId3">
                <a:alphaModFix amt="20000"/>
                <a:grayscl/>
                <a:extLst>
                  <a:ext uri="{BEBA8EAE-BF5A-486C-A8C5-ECC9F3942E4B}">
                    <a14:imgProps xmlns:a14="http://schemas.microsoft.com/office/drawing/2010/main" xmlns="">
                      <a14:imgLayer r:embed="">
                        <a14:imgEffect>
                          <a14:artisticGlowDiffused trans="47000" intensity="9"/>
                        </a14:imgEffect>
                        <a14:imgEffect>
                          <a14:brightnessContrast bright="12000" contrast="44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 name="Rectangle 3"/>
            <p:cNvSpPr/>
            <p:nvPr/>
          </p:nvSpPr>
          <p:spPr>
            <a:xfrm>
              <a:off x="0" y="0"/>
              <a:ext cx="9144000" cy="6858000"/>
            </a:xfrm>
            <a:prstGeom prst="rect">
              <a:avLst/>
            </a:prstGeom>
            <a:blipFill dpi="0" rotWithShape="1">
              <a:blip r:embed="rId4">
                <a:alphaModFix amt="5000"/>
                <a:grayscl/>
                <a:extLst>
                  <a:ext uri="{BEBA8EAE-BF5A-486C-A8C5-ECC9F3942E4B}">
                    <a14:imgProps xmlns:a14="http://schemas.microsoft.com/office/drawing/2010/main" xmlns="">
                      <a14:imgLayer r:embed="">
                        <a14:imgEffect>
                          <a14:artisticPhotocopy/>
                        </a14:imgEffect>
                        <a14:imgEffect>
                          <a14:brightnessContrast bright="-20000" contrast="100000"/>
                        </a14:imgEffect>
                      </a14:imgLayer>
                    </a14:imgProps>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Rectangle 5"/>
            <p:cNvSpPr/>
            <p:nvPr/>
          </p:nvSpPr>
          <p:spPr>
            <a:xfrm>
              <a:off x="0" y="0"/>
              <a:ext cx="9144000" cy="6858000"/>
            </a:xfrm>
            <a:prstGeom prst="rect">
              <a:avLst/>
            </a:prstGeom>
            <a:gradFill flip="none" rotWithShape="1">
              <a:gsLst>
                <a:gs pos="0">
                  <a:srgbClr val="000000">
                    <a:alpha val="0"/>
                  </a:srgbClr>
                </a:gs>
                <a:gs pos="100000">
                  <a:srgbClr val="000000">
                    <a:alpha val="49804"/>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7"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solidFill>
                  <a:schemeClr val="bg1"/>
                </a:solidFill>
                <a:latin typeface="Copperplate Gothic Bold" panose="020E0705020206020404" pitchFamily="34" charset="0"/>
              </a:rPr>
              <a:t>Concept of Business</a:t>
            </a:r>
            <a:endParaRPr lang="en-US" sz="4000" dirty="0">
              <a:solidFill>
                <a:schemeClr val="bg1"/>
              </a:solidFill>
              <a:latin typeface="Copperplate Gothic Bold" panose="020E0705020206020404" pitchFamily="34" charset="0"/>
            </a:endParaRPr>
          </a:p>
        </p:txBody>
      </p:sp>
      <p:sp>
        <p:nvSpPr>
          <p:cNvPr id="8" name="Content Placeholder 2"/>
          <p:cNvSpPr txBox="1">
            <a:spLocks/>
          </p:cNvSpPr>
          <p:nvPr/>
        </p:nvSpPr>
        <p:spPr>
          <a:xfrm>
            <a:off x="457200" y="1600200"/>
            <a:ext cx="8229600" cy="452596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pPr>
            <a:r>
              <a:rPr lang="en-US" sz="2400" dirty="0" smtClean="0">
                <a:solidFill>
                  <a:schemeClr val="bg1"/>
                </a:solidFill>
                <a:latin typeface="Comic Sans MS" panose="030F0702030302020204" pitchFamily="66" charset="0"/>
              </a:rPr>
              <a:t>According to </a:t>
            </a:r>
            <a:r>
              <a:rPr lang="en-US" sz="2400" b="1" dirty="0" smtClean="0">
                <a:solidFill>
                  <a:schemeClr val="bg1"/>
                </a:solidFill>
                <a:latin typeface="Comic Sans MS" panose="030F0702030302020204" pitchFamily="66" charset="0"/>
              </a:rPr>
              <a:t>Prof. Richard Norman </a:t>
            </a:r>
            <a:r>
              <a:rPr lang="en-US" sz="2400" b="1" dirty="0" err="1" smtClean="0">
                <a:solidFill>
                  <a:schemeClr val="bg1"/>
                </a:solidFill>
                <a:latin typeface="Comic Sans MS" panose="030F0702030302020204" pitchFamily="66" charset="0"/>
              </a:rPr>
              <a:t>Ownes</a:t>
            </a:r>
            <a:r>
              <a:rPr lang="en-US" sz="2400" dirty="0" smtClean="0">
                <a:solidFill>
                  <a:schemeClr val="bg1"/>
                </a:solidFill>
                <a:latin typeface="Comic Sans MS" panose="030F0702030302020204" pitchFamily="66" charset="0"/>
              </a:rPr>
              <a:t>, business is  “an enterprise engaged in the production of goods for sales in a market or the rendering of services for a price”</a:t>
            </a:r>
          </a:p>
          <a:p>
            <a:pPr algn="just">
              <a:lnSpc>
                <a:spcPct val="150000"/>
              </a:lnSpc>
            </a:pPr>
            <a:r>
              <a:rPr lang="en-US" sz="2400" b="1" dirty="0" smtClean="0">
                <a:solidFill>
                  <a:schemeClr val="bg1"/>
                </a:solidFill>
                <a:latin typeface="Comic Sans MS" panose="030F0702030302020204" pitchFamily="66" charset="0"/>
              </a:rPr>
              <a:t>Prof. Lewis H. </a:t>
            </a:r>
            <a:r>
              <a:rPr lang="en-US" sz="2400" b="1" dirty="0" err="1" smtClean="0">
                <a:solidFill>
                  <a:schemeClr val="bg1"/>
                </a:solidFill>
                <a:latin typeface="Comic Sans MS" panose="030F0702030302020204" pitchFamily="66" charset="0"/>
              </a:rPr>
              <a:t>Hancy</a:t>
            </a:r>
            <a:r>
              <a:rPr lang="en-US" sz="2400" dirty="0" smtClean="0">
                <a:solidFill>
                  <a:schemeClr val="bg1"/>
                </a:solidFill>
                <a:latin typeface="Comic Sans MS" panose="030F0702030302020204" pitchFamily="66" charset="0"/>
              </a:rPr>
              <a:t> defined  business as “a human activity directed towards producing and acquiring wealth through buying and selling of goods”</a:t>
            </a:r>
            <a:endParaRPr lang="en-US" sz="2400" b="1" dirty="0">
              <a:solidFill>
                <a:schemeClr val="bg1"/>
              </a:solidFill>
              <a:latin typeface="Comic Sans MS" panose="030F0702030302020204" pitchFamily="66" charset="0"/>
            </a:endParaRPr>
          </a:p>
        </p:txBody>
      </p:sp>
      <p:sp>
        <p:nvSpPr>
          <p:cNvPr id="9" name="Slide Number Placeholder 8"/>
          <p:cNvSpPr>
            <a:spLocks noGrp="1"/>
          </p:cNvSpPr>
          <p:nvPr>
            <p:ph type="sldNum" sz="quarter" idx="12"/>
          </p:nvPr>
        </p:nvSpPr>
        <p:spPr/>
        <p:txBody>
          <a:bodyPr/>
          <a:lstStyle/>
          <a:p>
            <a:fld id="{A6142AF0-B273-4D2F-A001-70B2A7EDFE8C}" type="slidenum">
              <a:rPr lang="en-US" smtClean="0"/>
              <a:pPr/>
              <a:t>3</a:t>
            </a:fld>
            <a:endParaRPr lang="en-US"/>
          </a:p>
        </p:txBody>
      </p:sp>
    </p:spTree>
    <p:extLst>
      <p:ext uri="{BB962C8B-B14F-4D97-AF65-F5344CB8AC3E}">
        <p14:creationId xmlns:p14="http://schemas.microsoft.com/office/powerpoint/2010/main" xmlns="" val="3165994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036638"/>
          </a:xfrm>
        </p:spPr>
        <p:txBody>
          <a:bodyPr>
            <a:normAutofit fontScale="90000"/>
          </a:bodyPr>
          <a:lstStyle/>
          <a:p>
            <a:r>
              <a:rPr lang="en-US" sz="3600" dirty="0" smtClean="0"/>
              <a:t>Organizations involved in technology transfer and development</a:t>
            </a:r>
            <a:endParaRPr lang="en-US" sz="3600" dirty="0"/>
          </a:p>
        </p:txBody>
      </p:sp>
      <p:sp>
        <p:nvSpPr>
          <p:cNvPr id="3" name="Content Placeholder 2"/>
          <p:cNvSpPr>
            <a:spLocks noGrp="1"/>
          </p:cNvSpPr>
          <p:nvPr>
            <p:ph idx="1"/>
          </p:nvPr>
        </p:nvSpPr>
        <p:spPr/>
        <p:txBody>
          <a:bodyPr>
            <a:normAutofit/>
          </a:bodyPr>
          <a:lstStyle/>
          <a:p>
            <a:r>
              <a:rPr lang="en-US" sz="2000" dirty="0" smtClean="0"/>
              <a:t>There is no strong institutional mechanism for technology transfer in the SME sector in Nepal</a:t>
            </a:r>
          </a:p>
          <a:p>
            <a:endParaRPr lang="en-US" sz="2000" dirty="0" smtClean="0"/>
          </a:p>
          <a:p>
            <a:r>
              <a:rPr lang="en-US" sz="2000" dirty="0" smtClean="0"/>
              <a:t>Organizations can be found in the government, non-government and private sectors</a:t>
            </a:r>
          </a:p>
          <a:p>
            <a:endParaRPr lang="en-US" sz="2000" dirty="0" smtClean="0"/>
          </a:p>
          <a:p>
            <a:r>
              <a:rPr lang="en-US" sz="2000" dirty="0" smtClean="0"/>
              <a:t>Majority of them are involved basically in skill development training for cottage and micro-enterprises level</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5364163"/>
          </a:xfrm>
        </p:spPr>
        <p:txBody>
          <a:bodyPr>
            <a:normAutofit lnSpcReduction="10000"/>
          </a:bodyPr>
          <a:lstStyle/>
          <a:p>
            <a:r>
              <a:rPr lang="en-US" sz="2000" dirty="0" smtClean="0"/>
              <a:t>Based on the human resources and physical infrastructures available following organizations  seem to  be  capable  to  have  significant contribution in this field.</a:t>
            </a:r>
          </a:p>
          <a:p>
            <a:endParaRPr lang="en-US" sz="2000" dirty="0" smtClean="0"/>
          </a:p>
          <a:p>
            <a:r>
              <a:rPr lang="en-US" sz="2000" b="1" dirty="0" smtClean="0"/>
              <a:t>Ministry of Science and Technology</a:t>
            </a:r>
          </a:p>
          <a:p>
            <a:pPr lvl="1"/>
            <a:r>
              <a:rPr lang="en-US" sz="1600" dirty="0" smtClean="0"/>
              <a:t>apex body within the Government in the field of science and technology (S&amp;T) development in Nepal</a:t>
            </a:r>
          </a:p>
          <a:p>
            <a:pPr lvl="1"/>
            <a:r>
              <a:rPr lang="en-US" sz="1600" dirty="0" smtClean="0"/>
              <a:t>some foreign assistance projects which are affiliated with this Ministry</a:t>
            </a:r>
          </a:p>
          <a:p>
            <a:pPr lvl="1"/>
            <a:r>
              <a:rPr lang="en-US" sz="1600" dirty="0" smtClean="0"/>
              <a:t>there is no technological infrastructure established yet within it.</a:t>
            </a:r>
          </a:p>
          <a:p>
            <a:pPr lvl="1">
              <a:buNone/>
            </a:pPr>
            <a:endParaRPr lang="en-US" sz="1600" dirty="0" smtClean="0"/>
          </a:p>
          <a:p>
            <a:r>
              <a:rPr lang="en-US" sz="2000" b="1" dirty="0" smtClean="0"/>
              <a:t>Royal Nepal Academy of Science and Technology (RONAST)</a:t>
            </a:r>
          </a:p>
          <a:p>
            <a:pPr lvl="1"/>
            <a:r>
              <a:rPr lang="en-US" sz="1600" dirty="0" smtClean="0"/>
              <a:t>established in 1982 for contributing to the development of the nation from the S&amp;T sector</a:t>
            </a:r>
          </a:p>
          <a:p>
            <a:pPr lvl="1"/>
            <a:r>
              <a:rPr lang="en-US" sz="1600" dirty="0" smtClean="0"/>
              <a:t>academy is occasionally involved in small donor supported projects in the field of alternative energy and other technology development</a:t>
            </a:r>
            <a:endParaRPr lang="en-US" sz="1600" b="1" dirty="0" smtClean="0"/>
          </a:p>
          <a:p>
            <a:pPr>
              <a:buNone/>
            </a:pPr>
            <a:r>
              <a:rPr lang="en-US" dirty="0" smtClean="0"/>
              <a:t/>
            </a:r>
            <a:br>
              <a:rPr lang="en-US" dirty="0" smtClean="0"/>
            </a:br>
            <a:endParaRPr lang="en-US" sz="4000" dirty="0" smtClean="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516563"/>
          </a:xfrm>
        </p:spPr>
        <p:txBody>
          <a:bodyPr/>
          <a:lstStyle/>
          <a:p>
            <a:r>
              <a:rPr lang="en-US" sz="2000" b="1" dirty="0" smtClean="0"/>
              <a:t>Research Centre for Applied Science and Technology (RECAST)</a:t>
            </a:r>
          </a:p>
          <a:p>
            <a:pPr lvl="1"/>
            <a:r>
              <a:rPr lang="en-US" sz="1600" dirty="0" smtClean="0"/>
              <a:t> has human resources as well as fairly developed physical facilities (laboratories) for some specific scientific work</a:t>
            </a:r>
          </a:p>
          <a:p>
            <a:pPr lvl="1"/>
            <a:r>
              <a:rPr lang="en-US" sz="1600" dirty="0" smtClean="0"/>
              <a:t>it is learnt that the Centre could have made significant contribution in technology transfer and development, particularly in the SME sector</a:t>
            </a:r>
          </a:p>
          <a:p>
            <a:pPr lvl="1">
              <a:buNone/>
            </a:pPr>
            <a:endParaRPr lang="en-US" sz="1600" dirty="0" smtClean="0"/>
          </a:p>
          <a:p>
            <a:pPr lvl="1">
              <a:buNone/>
            </a:pPr>
            <a:endParaRPr lang="en-US" sz="1600" dirty="0" smtClean="0"/>
          </a:p>
          <a:p>
            <a:r>
              <a:rPr lang="en-US" sz="2000" b="1" dirty="0" smtClean="0"/>
              <a:t>Nepal Agricultural Research Council (NARC)</a:t>
            </a:r>
          </a:p>
          <a:p>
            <a:pPr lvl="1"/>
            <a:r>
              <a:rPr lang="en-US" sz="1600" dirty="0" smtClean="0"/>
              <a:t>established in 1990 for the research and development in the agriculture sector</a:t>
            </a:r>
          </a:p>
          <a:p>
            <a:pPr lvl="1"/>
            <a:r>
              <a:rPr lang="en-US" sz="1600" dirty="0" smtClean="0"/>
              <a:t>research activities are focused on agriculture field, hence there is not much contribution made to the SME sector</a:t>
            </a:r>
          </a:p>
          <a:p>
            <a:pPr lvl="1"/>
            <a:r>
              <a:rPr lang="en-US" sz="1600" dirty="0" smtClean="0"/>
              <a:t>Council is basically a research and development organization</a:t>
            </a:r>
            <a:endParaRPr lang="en-US" sz="160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609600"/>
            <a:ext cx="8305800" cy="5516563"/>
          </a:xfrm>
        </p:spPr>
        <p:txBody>
          <a:bodyPr>
            <a:normAutofit fontScale="92500" lnSpcReduction="20000"/>
          </a:bodyPr>
          <a:lstStyle/>
          <a:p>
            <a:pPr>
              <a:buNone/>
            </a:pPr>
            <a:r>
              <a:rPr lang="en-US" sz="2000" b="1" dirty="0" smtClean="0"/>
              <a:t> 		      Technology transfer in the Nepalese industrial sector</a:t>
            </a:r>
          </a:p>
          <a:p>
            <a:pPr>
              <a:buNone/>
            </a:pPr>
            <a:endParaRPr lang="en-US" sz="2000" b="1" dirty="0" smtClean="0"/>
          </a:p>
          <a:p>
            <a:r>
              <a:rPr lang="en-US" sz="2000" b="1" dirty="0" smtClean="0"/>
              <a:t>Legal provisions</a:t>
            </a:r>
          </a:p>
          <a:p>
            <a:pPr>
              <a:buNone/>
            </a:pPr>
            <a:endParaRPr lang="en-US" sz="2000" b="1" dirty="0" smtClean="0"/>
          </a:p>
          <a:p>
            <a:pPr lvl="1"/>
            <a:r>
              <a:rPr lang="en-US" sz="1600" dirty="0" smtClean="0"/>
              <a:t>country has opened to direct foreign investment and other types of technology transfer from abroad</a:t>
            </a:r>
          </a:p>
          <a:p>
            <a:pPr lvl="1"/>
            <a:endParaRPr lang="en-US" sz="1600" dirty="0" smtClean="0"/>
          </a:p>
          <a:p>
            <a:pPr lvl="1"/>
            <a:r>
              <a:rPr lang="en-US" sz="1600" dirty="0" smtClean="0"/>
              <a:t>law that governs technology transfer (from foreign countries) in Nepal is the Foreign Investment and Technology Transfer Act 1992	</a:t>
            </a:r>
          </a:p>
          <a:p>
            <a:pPr lvl="1"/>
            <a:endParaRPr lang="en-US" sz="1600" dirty="0" smtClean="0"/>
          </a:p>
          <a:p>
            <a:pPr lvl="1"/>
            <a:r>
              <a:rPr lang="en-US" sz="1600" dirty="0" smtClean="0"/>
              <a:t>This Act defines technology transfer as any transfer of technology to be made under an agreement between an industry and a foreign investor on the following matters:</a:t>
            </a:r>
          </a:p>
          <a:p>
            <a:pPr lvl="1">
              <a:buNone/>
            </a:pPr>
            <a:endParaRPr lang="en-US" sz="1600" dirty="0" smtClean="0"/>
          </a:p>
          <a:p>
            <a:pPr lvl="2"/>
            <a:r>
              <a:rPr lang="en-US" sz="1600" dirty="0" smtClean="0"/>
              <a:t>Use of any technological right, specialization, formula, process, patent or technical know-how of foreign origin</a:t>
            </a:r>
          </a:p>
          <a:p>
            <a:pPr lvl="2"/>
            <a:endParaRPr lang="en-US" sz="1200" dirty="0" smtClean="0"/>
          </a:p>
          <a:p>
            <a:pPr lvl="2"/>
            <a:r>
              <a:rPr lang="en-US" sz="1600" dirty="0" smtClean="0"/>
              <a:t>Use of any trademark of foreign ownership</a:t>
            </a:r>
          </a:p>
          <a:p>
            <a:pPr lvl="2"/>
            <a:endParaRPr lang="en-US" sz="1600" dirty="0" smtClean="0"/>
          </a:p>
          <a:p>
            <a:pPr lvl="2"/>
            <a:r>
              <a:rPr lang="en-US" sz="1600" dirty="0" smtClean="0"/>
              <a:t>Acquiring any foreign technical, consultancy, management and marketing service.</a:t>
            </a:r>
          </a:p>
          <a:p>
            <a:pPr lvl="2"/>
            <a:endParaRPr lang="en-US" sz="1600" dirty="0" smtClean="0"/>
          </a:p>
          <a:p>
            <a:pPr>
              <a:buNone/>
            </a:pPr>
            <a:r>
              <a:rPr lang="en-US" dirty="0" smtClean="0"/>
              <a:t/>
            </a:r>
            <a:br>
              <a:rPr lang="en-US" dirty="0" smtClean="0"/>
            </a:br>
            <a:endParaRPr lang="en-US" sz="4000" dirty="0" smtClean="0"/>
          </a:p>
          <a:p>
            <a:pPr>
              <a:buNone/>
            </a:pPr>
            <a:endParaRPr lang="en-US" sz="2000" b="1"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609600"/>
            <a:ext cx="8305800" cy="5516563"/>
          </a:xfrm>
        </p:spPr>
        <p:txBody>
          <a:bodyPr/>
          <a:lstStyle/>
          <a:p>
            <a:r>
              <a:rPr lang="en-US" sz="2000" b="1" dirty="0" smtClean="0"/>
              <a:t>Number and category of projects</a:t>
            </a:r>
          </a:p>
          <a:p>
            <a:endParaRPr lang="en-US" sz="2000" dirty="0" smtClean="0"/>
          </a:p>
          <a:p>
            <a:pPr lvl="1"/>
            <a:r>
              <a:rPr lang="en-US" sz="1600" dirty="0" smtClean="0"/>
              <a:t>According to the statistics of the Department of Industries, a total of 859 projects with foreign collaboration (financial and technical) have been approved so far. The following table highlights the category, number, type of collaboration and scale of the projects.</a:t>
            </a:r>
          </a:p>
          <a:p>
            <a:endParaRPr lang="en-US" dirty="0" smtClean="0"/>
          </a:p>
          <a:p>
            <a:endParaRPr lang="en-US" dirty="0" smtClean="0"/>
          </a:p>
          <a:p>
            <a:endParaRPr lang="en-US" dirty="0"/>
          </a:p>
        </p:txBody>
      </p:sp>
      <p:pic>
        <p:nvPicPr>
          <p:cNvPr id="9" name="Picture 8" descr="Capture.PNG"/>
          <p:cNvPicPr>
            <a:picLocks noChangeAspect="1"/>
          </p:cNvPicPr>
          <p:nvPr/>
        </p:nvPicPr>
        <p:blipFill>
          <a:blip r:embed="rId2"/>
          <a:stretch>
            <a:fillRect/>
          </a:stretch>
        </p:blipFill>
        <p:spPr>
          <a:xfrm>
            <a:off x="1524000" y="2438400"/>
            <a:ext cx="6553200" cy="3364815"/>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lstStyle/>
          <a:p>
            <a:r>
              <a:rPr lang="en-US" sz="2000" b="1" dirty="0" smtClean="0"/>
              <a:t>Operational status of the projects</a:t>
            </a:r>
          </a:p>
          <a:p>
            <a:endParaRPr lang="en-US" sz="2000" b="1" dirty="0" smtClean="0"/>
          </a:p>
          <a:p>
            <a:pPr lvl="1"/>
            <a:r>
              <a:rPr lang="en-US" sz="1600" dirty="0" smtClean="0"/>
              <a:t>Looking at the operational status, around 40 per cent of  them are operational. The following table shows the latest status of foreign investment projects in Nepal.</a:t>
            </a:r>
          </a:p>
          <a:p>
            <a:endParaRPr lang="en-US" sz="2000" dirty="0" smtClean="0"/>
          </a:p>
          <a:p>
            <a:endParaRPr lang="en-US" sz="2000" dirty="0" smtClean="0"/>
          </a:p>
          <a:p>
            <a:endParaRPr lang="en-US" dirty="0"/>
          </a:p>
        </p:txBody>
      </p:sp>
      <p:pic>
        <p:nvPicPr>
          <p:cNvPr id="4" name="Picture 3" descr="Capture.PNG"/>
          <p:cNvPicPr>
            <a:picLocks noChangeAspect="1"/>
          </p:cNvPicPr>
          <p:nvPr/>
        </p:nvPicPr>
        <p:blipFill>
          <a:blip r:embed="rId2"/>
          <a:stretch>
            <a:fillRect/>
          </a:stretch>
        </p:blipFill>
        <p:spPr>
          <a:xfrm>
            <a:off x="914400" y="2057400"/>
            <a:ext cx="7433546" cy="3329134"/>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b="1" dirty="0" smtClean="0"/>
              <a:t>Problems and issues of technology transfer in Nepalese small and medium enterprises</a:t>
            </a:r>
            <a:r>
              <a:rPr lang="en-US" sz="2000" dirty="0" smtClean="0"/>
              <a:t/>
            </a:r>
            <a:br>
              <a:rPr lang="en-US" sz="2000" dirty="0" smtClean="0"/>
            </a:br>
            <a:endParaRPr lang="en-US" sz="2000" dirty="0"/>
          </a:p>
        </p:txBody>
      </p:sp>
      <p:sp>
        <p:nvSpPr>
          <p:cNvPr id="3" name="Content Placeholder 2"/>
          <p:cNvSpPr>
            <a:spLocks noGrp="1"/>
          </p:cNvSpPr>
          <p:nvPr>
            <p:ph idx="1"/>
          </p:nvPr>
        </p:nvSpPr>
        <p:spPr>
          <a:xfrm>
            <a:off x="457200" y="1219200"/>
            <a:ext cx="8229600" cy="4906963"/>
          </a:xfrm>
        </p:spPr>
        <p:txBody>
          <a:bodyPr>
            <a:normAutofit fontScale="92500" lnSpcReduction="20000"/>
          </a:bodyPr>
          <a:lstStyle/>
          <a:p>
            <a:pPr>
              <a:buNone/>
            </a:pPr>
            <a:endParaRPr lang="en-US" sz="1600" dirty="0" smtClean="0"/>
          </a:p>
          <a:p>
            <a:pPr>
              <a:buNone/>
            </a:pPr>
            <a:endParaRPr lang="en-US" sz="1600" dirty="0" smtClean="0"/>
          </a:p>
          <a:p>
            <a:pPr>
              <a:buNone/>
            </a:pPr>
            <a:r>
              <a:rPr lang="en-US" sz="1600" dirty="0" smtClean="0"/>
              <a:t>There are a number of problems that hinder technology transfer and development in Nepal. </a:t>
            </a:r>
          </a:p>
          <a:p>
            <a:pPr>
              <a:buNone/>
            </a:pPr>
            <a:r>
              <a:rPr lang="en-US" sz="1600" b="1" dirty="0" smtClean="0"/>
              <a:t>Following are some of the major problems faced in the technology transfer.</a:t>
            </a:r>
          </a:p>
          <a:p>
            <a:pPr>
              <a:buNone/>
            </a:pPr>
            <a:endParaRPr lang="en-US" sz="1600" b="1" dirty="0" smtClean="0"/>
          </a:p>
          <a:p>
            <a:pPr>
              <a:buNone/>
            </a:pPr>
            <a:r>
              <a:rPr lang="en-US" sz="1900" b="1" dirty="0" smtClean="0"/>
              <a:t>     Lack of technology assessment mechanism</a:t>
            </a:r>
          </a:p>
          <a:p>
            <a:pPr>
              <a:buNone/>
            </a:pPr>
            <a:endParaRPr lang="en-US" sz="1600" dirty="0" smtClean="0"/>
          </a:p>
          <a:p>
            <a:r>
              <a:rPr lang="en-US" sz="1600" dirty="0" smtClean="0"/>
              <a:t>the problems involved with technology transfer are not only related to the purchase of hardware or the contractual agreements for supply  of  technology,  but  are  also  linked  to  the  country's  existing  socio-economic environment</a:t>
            </a:r>
          </a:p>
          <a:p>
            <a:endParaRPr lang="en-US" sz="1600" dirty="0" smtClean="0"/>
          </a:p>
          <a:p>
            <a:r>
              <a:rPr lang="en-US" sz="1600" dirty="0" smtClean="0"/>
              <a:t>social structure and organization appropriate to the level and characteristics of the technology used are also considered</a:t>
            </a:r>
          </a:p>
          <a:p>
            <a:endParaRPr lang="en-US" sz="1600" dirty="0" smtClean="0"/>
          </a:p>
          <a:p>
            <a:r>
              <a:rPr lang="en-US" sz="1600" dirty="0" smtClean="0"/>
              <a:t>no  exception  to  the  common  characteristics  of  developing  countries, where more attention is given to the hardware part than to the conditions required to ensure the efficient use of the technology</a:t>
            </a:r>
          </a:p>
          <a:p>
            <a:endParaRPr lang="en-US" sz="1600" dirty="0" smtClean="0"/>
          </a:p>
          <a:p>
            <a:r>
              <a:rPr lang="en-US" sz="1600" dirty="0" smtClean="0"/>
              <a:t>Insufficient attention to creating a favorable environment for technology transfer package as a whole often leads to failure of even the best transfer deals</a:t>
            </a:r>
          </a:p>
          <a:p>
            <a:pPr>
              <a:buNone/>
            </a:pPr>
            <a:r>
              <a:rPr lang="en-US" sz="1600" dirty="0" smtClean="0"/>
              <a:t/>
            </a:r>
            <a:br>
              <a:rPr lang="en-US" sz="1600" dirty="0" smtClean="0"/>
            </a:br>
            <a:endParaRPr lang="en-US" sz="1600" b="1"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3345" y="540328"/>
            <a:ext cx="8243455" cy="5585836"/>
          </a:xfrm>
        </p:spPr>
        <p:txBody>
          <a:bodyPr/>
          <a:lstStyle/>
          <a:p>
            <a:pPr>
              <a:buNone/>
            </a:pPr>
            <a:r>
              <a:rPr lang="en-US" sz="1800" b="1" dirty="0" smtClean="0"/>
              <a:t>        Lack of technological infrastructure</a:t>
            </a:r>
            <a:endParaRPr lang="en-US" sz="1800" dirty="0" smtClean="0"/>
          </a:p>
          <a:p>
            <a:pPr lvl="1"/>
            <a:r>
              <a:rPr lang="en-US" sz="1600" dirty="0" smtClean="0"/>
              <a:t>there  is  a  need for  appropriate  mechanism for  technology adaptation, modification, innovation and absorption which, in the long run</a:t>
            </a:r>
          </a:p>
          <a:p>
            <a:pPr lvl="1"/>
            <a:r>
              <a:rPr lang="en-US" sz="1600" dirty="0" smtClean="0"/>
              <a:t>do not have technology creation mechanisms due to limited resources</a:t>
            </a:r>
          </a:p>
          <a:p>
            <a:pPr lvl="1"/>
            <a:r>
              <a:rPr lang="en-US" sz="1600" dirty="0" smtClean="0"/>
              <a:t>also necessary for the recipient country to create a favorable climate to facilitate an effective incorporation of the imported technology into the socio-economic environment of the country </a:t>
            </a:r>
          </a:p>
          <a:p>
            <a:pPr lvl="1"/>
            <a:endParaRPr lang="en-US" sz="1600" dirty="0" smtClean="0"/>
          </a:p>
          <a:p>
            <a:pPr lvl="1"/>
            <a:endParaRPr lang="en-US" sz="1600" dirty="0" smtClean="0"/>
          </a:p>
          <a:p>
            <a:pPr marL="800100" lvl="1" indent="-342900">
              <a:buNone/>
            </a:pPr>
            <a:r>
              <a:rPr lang="en-US" sz="1800" b="1" dirty="0" smtClean="0"/>
              <a:t>Lack of technical manpower</a:t>
            </a:r>
          </a:p>
          <a:p>
            <a:pPr lvl="1"/>
            <a:r>
              <a:rPr lang="en-US" sz="1600" dirty="0" smtClean="0"/>
              <a:t>lack of adequately trained manpower for operation and maintenance of imported machinery</a:t>
            </a:r>
          </a:p>
          <a:p>
            <a:pPr lvl="1"/>
            <a:r>
              <a:rPr lang="en-US" sz="1600" dirty="0" smtClean="0"/>
              <a:t>Lack of clear provision for training of technical people of the industries from technology suppliers </a:t>
            </a:r>
          </a:p>
          <a:p>
            <a:pPr lvl="1"/>
            <a:r>
              <a:rPr lang="en-US" sz="1600" dirty="0" smtClean="0"/>
              <a:t>dependency on foreign experts even to run and maintain the machinery, which is not affordable </a:t>
            </a:r>
          </a:p>
          <a:p>
            <a:pPr lvl="1">
              <a:buNone/>
            </a:pPr>
            <a:endParaRPr lang="en-US" sz="1600" dirty="0" smtClean="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lstStyle/>
          <a:p>
            <a:pPr>
              <a:buNone/>
            </a:pPr>
            <a:r>
              <a:rPr lang="en-US" sz="1800" b="1" dirty="0" smtClean="0"/>
              <a:t>	   Unavailability of spare parts</a:t>
            </a:r>
            <a:endParaRPr lang="en-US" sz="2000" dirty="0" smtClean="0"/>
          </a:p>
          <a:p>
            <a:pPr lvl="1"/>
            <a:r>
              <a:rPr lang="en-US" sz="1600" dirty="0" smtClean="0"/>
              <a:t>production operations are jeopardized because of delay in procuring spare parts of machinery imported from foreign countries</a:t>
            </a:r>
          </a:p>
          <a:p>
            <a:pPr lvl="1"/>
            <a:r>
              <a:rPr lang="en-US" sz="1600" dirty="0" smtClean="0"/>
              <a:t>rapid obsolescence of the imported machinery further makes it increasingly difficult to obtain spare parts</a:t>
            </a:r>
          </a:p>
          <a:p>
            <a:pPr lvl="1"/>
            <a:endParaRPr lang="en-US" sz="1600" dirty="0" smtClean="0"/>
          </a:p>
          <a:p>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Conclusion</a:t>
            </a:r>
            <a:endParaRPr lang="en-US" sz="2800" dirty="0"/>
          </a:p>
        </p:txBody>
      </p:sp>
      <p:sp>
        <p:nvSpPr>
          <p:cNvPr id="3" name="Content Placeholder 2"/>
          <p:cNvSpPr>
            <a:spLocks noGrp="1"/>
          </p:cNvSpPr>
          <p:nvPr>
            <p:ph idx="1"/>
          </p:nvPr>
        </p:nvSpPr>
        <p:spPr/>
        <p:txBody>
          <a:bodyPr>
            <a:normAutofit/>
          </a:bodyPr>
          <a:lstStyle/>
          <a:p>
            <a:pPr>
              <a:buNone/>
            </a:pPr>
            <a:r>
              <a:rPr lang="en-US" sz="1800" dirty="0" smtClean="0"/>
              <a:t>       By focusing on transfer of technology we do not want to give an impression that it is the only issue that matters. There are obviously other internal and external factors, which no doubt, have contributed towards the slow growth or even the decline of many LDCs.</a:t>
            </a:r>
          </a:p>
          <a:p>
            <a:endParaRPr lang="en-US" dirty="0" smtClean="0"/>
          </a:p>
          <a:p>
            <a:pPr>
              <a:buNone/>
            </a:pPr>
            <a:r>
              <a:rPr lang="en-US" dirty="0" smtClean="0"/>
              <a:t>    </a:t>
            </a:r>
            <a:r>
              <a:rPr lang="en-US" sz="1800" dirty="0" smtClean="0"/>
              <a:t>However,  SMEs  play  an  important  role  in  nation  building  in  LDCs.  By emphasizing technology transfer, we hope to draw attention to an issue, which we believe, is of serious importance, and also an issue which appears to have been ignored by the policy-makers of LDCs.</a:t>
            </a:r>
          </a:p>
          <a:p>
            <a:pPr>
              <a:buNone/>
            </a:pPr>
            <a:r>
              <a:rPr lang="en-US" dirty="0" smtClean="0"/>
              <a:t/>
            </a:r>
            <a:br>
              <a:rPr lang="en-US" dirty="0" smtClean="0"/>
            </a:br>
            <a:r>
              <a:rPr lang="en-US" dirty="0" smtClean="0"/>
              <a:t> </a:t>
            </a:r>
          </a:p>
          <a:p>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58000"/>
            <a:chOff x="0" y="0"/>
            <a:chExt cx="9144000" cy="6858000"/>
          </a:xfrm>
        </p:grpSpPr>
        <p:sp>
          <p:nvSpPr>
            <p:cNvPr id="5" name="Rectangle 4"/>
            <p:cNvSpPr/>
            <p:nvPr/>
          </p:nvSpPr>
          <p:spPr>
            <a:xfrm>
              <a:off x="0" y="0"/>
              <a:ext cx="9144000" cy="6858000"/>
            </a:xfrm>
            <a:prstGeom prst="rect">
              <a:avLst/>
            </a:prstGeom>
            <a:gradFill flip="none" rotWithShape="1">
              <a:gsLst>
                <a:gs pos="73000">
                  <a:srgbClr val="31849C"/>
                </a:gs>
                <a:gs pos="37000">
                  <a:srgbClr val="4BACC6"/>
                </a:gs>
                <a:gs pos="0">
                  <a:srgbClr val="13343D"/>
                </a:gs>
                <a:gs pos="100000">
                  <a:srgbClr val="4BACC6"/>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Rectangle 2"/>
            <p:cNvSpPr/>
            <p:nvPr/>
          </p:nvSpPr>
          <p:spPr>
            <a:xfrm>
              <a:off x="0" y="0"/>
              <a:ext cx="9144000" cy="6858000"/>
            </a:xfrm>
            <a:prstGeom prst="rect">
              <a:avLst/>
            </a:prstGeom>
            <a:blipFill dpi="0" rotWithShape="1">
              <a:blip r:embed="rId3">
                <a:alphaModFix amt="20000"/>
                <a:grayscl/>
                <a:extLst>
                  <a:ext uri="{BEBA8EAE-BF5A-486C-A8C5-ECC9F3942E4B}">
                    <a14:imgProps xmlns:a14="http://schemas.microsoft.com/office/drawing/2010/main" xmlns="">
                      <a14:imgLayer r:embed="">
                        <a14:imgEffect>
                          <a14:artisticGlowDiffused trans="47000" intensity="9"/>
                        </a14:imgEffect>
                        <a14:imgEffect>
                          <a14:brightnessContrast bright="12000" contrast="44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 name="Rectangle 3"/>
            <p:cNvSpPr/>
            <p:nvPr/>
          </p:nvSpPr>
          <p:spPr>
            <a:xfrm>
              <a:off x="0" y="0"/>
              <a:ext cx="9144000" cy="6858000"/>
            </a:xfrm>
            <a:prstGeom prst="rect">
              <a:avLst/>
            </a:prstGeom>
            <a:blipFill dpi="0" rotWithShape="1">
              <a:blip r:embed="rId4">
                <a:alphaModFix amt="5000"/>
                <a:grayscl/>
                <a:extLst>
                  <a:ext uri="{BEBA8EAE-BF5A-486C-A8C5-ECC9F3942E4B}">
                    <a14:imgProps xmlns:a14="http://schemas.microsoft.com/office/drawing/2010/main" xmlns="">
                      <a14:imgLayer r:embed="">
                        <a14:imgEffect>
                          <a14:artisticPhotocopy/>
                        </a14:imgEffect>
                        <a14:imgEffect>
                          <a14:brightnessContrast bright="-20000" contrast="100000"/>
                        </a14:imgEffect>
                      </a14:imgLayer>
                    </a14:imgProps>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Rectangle 5"/>
            <p:cNvSpPr/>
            <p:nvPr/>
          </p:nvSpPr>
          <p:spPr>
            <a:xfrm>
              <a:off x="0" y="0"/>
              <a:ext cx="9144000" cy="6858000"/>
            </a:xfrm>
            <a:prstGeom prst="rect">
              <a:avLst/>
            </a:prstGeom>
            <a:gradFill flip="none" rotWithShape="1">
              <a:gsLst>
                <a:gs pos="0">
                  <a:srgbClr val="000000">
                    <a:alpha val="0"/>
                  </a:srgbClr>
                </a:gs>
                <a:gs pos="100000">
                  <a:srgbClr val="000000">
                    <a:alpha val="49804"/>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7"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solidFill>
                  <a:schemeClr val="bg1"/>
                </a:solidFill>
                <a:latin typeface="Copperplate Gothic Bold" panose="020E0705020206020404" pitchFamily="34" charset="0"/>
              </a:rPr>
              <a:t>Concept of Technology</a:t>
            </a:r>
            <a:endParaRPr lang="en-US" sz="4000" dirty="0">
              <a:solidFill>
                <a:schemeClr val="bg1"/>
              </a:solidFill>
              <a:latin typeface="Copperplate Gothic Bold" panose="020E0705020206020404" pitchFamily="34" charset="0"/>
            </a:endParaRPr>
          </a:p>
        </p:txBody>
      </p:sp>
      <p:sp>
        <p:nvSpPr>
          <p:cNvPr id="8" name="Content Placeholder 2"/>
          <p:cNvSpPr txBox="1">
            <a:spLocks/>
          </p:cNvSpPr>
          <p:nvPr/>
        </p:nvSpPr>
        <p:spPr>
          <a:xfrm>
            <a:off x="457200" y="1219200"/>
            <a:ext cx="8229600" cy="452596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pPr>
            <a:r>
              <a:rPr lang="en-US" sz="2400" dirty="0">
                <a:solidFill>
                  <a:schemeClr val="bg1"/>
                </a:solidFill>
                <a:latin typeface="Comic Sans MS" panose="030F0702030302020204" pitchFamily="66" charset="0"/>
              </a:rPr>
              <a:t>Technology is a body of knowledge devoted to creating tools, processing actions and extracting of  materials. It is an application of science to solve a problem</a:t>
            </a:r>
            <a:r>
              <a:rPr lang="en-US" sz="2400" dirty="0" smtClean="0">
                <a:solidFill>
                  <a:schemeClr val="bg1"/>
                </a:solidFill>
                <a:latin typeface="Comic Sans MS" panose="030F0702030302020204" pitchFamily="66" charset="0"/>
              </a:rPr>
              <a:t>.</a:t>
            </a:r>
            <a:endParaRPr lang="en-US" sz="2400" dirty="0">
              <a:solidFill>
                <a:schemeClr val="bg1"/>
              </a:solidFill>
              <a:latin typeface="Comic Sans MS" panose="030F0702030302020204" pitchFamily="66" charset="0"/>
            </a:endParaRPr>
          </a:p>
          <a:p>
            <a:pPr algn="just">
              <a:lnSpc>
                <a:spcPct val="150000"/>
              </a:lnSpc>
            </a:pPr>
            <a:r>
              <a:rPr lang="en-US" sz="2400" dirty="0">
                <a:solidFill>
                  <a:schemeClr val="bg1"/>
                </a:solidFill>
                <a:latin typeface="Comic Sans MS" panose="030F0702030302020204" pitchFamily="66" charset="0"/>
              </a:rPr>
              <a:t>It can be described as combination of four factors of production </a:t>
            </a:r>
          </a:p>
          <a:p>
            <a:pPr marL="0" indent="0" algn="just">
              <a:lnSpc>
                <a:spcPct val="150000"/>
              </a:lnSpc>
              <a:buNone/>
            </a:pPr>
            <a:r>
              <a:rPr lang="en-US" sz="2400" dirty="0">
                <a:solidFill>
                  <a:schemeClr val="bg1"/>
                </a:solidFill>
                <a:latin typeface="Comic Sans MS" panose="030F0702030302020204" pitchFamily="66" charset="0"/>
              </a:rPr>
              <a:t>    </a:t>
            </a:r>
            <a:r>
              <a:rPr lang="en-US" sz="2400" dirty="0" smtClean="0">
                <a:solidFill>
                  <a:schemeClr val="bg1"/>
                </a:solidFill>
                <a:latin typeface="Comic Sans MS" panose="030F0702030302020204" pitchFamily="66" charset="0"/>
              </a:rPr>
              <a:t> - Land</a:t>
            </a:r>
            <a:r>
              <a:rPr lang="en-US" sz="2400" dirty="0">
                <a:solidFill>
                  <a:schemeClr val="bg1"/>
                </a:solidFill>
                <a:latin typeface="Comic Sans MS" panose="030F0702030302020204" pitchFamily="66" charset="0"/>
              </a:rPr>
              <a:t>, </a:t>
            </a:r>
            <a:r>
              <a:rPr lang="en-US" sz="2400" dirty="0" err="1" smtClean="0">
                <a:solidFill>
                  <a:schemeClr val="bg1"/>
                </a:solidFill>
                <a:latin typeface="Comic Sans MS" panose="030F0702030302020204" pitchFamily="66" charset="0"/>
              </a:rPr>
              <a:t>labour</a:t>
            </a:r>
            <a:r>
              <a:rPr lang="en-US" sz="2400" dirty="0">
                <a:solidFill>
                  <a:schemeClr val="bg1"/>
                </a:solidFill>
                <a:latin typeface="Comic Sans MS" panose="030F0702030302020204" pitchFamily="66" charset="0"/>
              </a:rPr>
              <a:t>, capital and knowledge</a:t>
            </a:r>
            <a:r>
              <a:rPr lang="en-US" sz="2400" dirty="0" smtClean="0">
                <a:solidFill>
                  <a:schemeClr val="bg1"/>
                </a:solidFill>
                <a:latin typeface="Comic Sans MS" panose="030F0702030302020204" pitchFamily="66" charset="0"/>
              </a:rPr>
              <a:t>.</a:t>
            </a:r>
            <a:endParaRPr lang="en-US" sz="2400" dirty="0">
              <a:solidFill>
                <a:schemeClr val="bg1"/>
              </a:solidFill>
              <a:latin typeface="Comic Sans MS" panose="030F0702030302020204" pitchFamily="66" charset="0"/>
            </a:endParaRPr>
          </a:p>
          <a:p>
            <a:pPr algn="just">
              <a:lnSpc>
                <a:spcPct val="150000"/>
              </a:lnSpc>
            </a:pPr>
            <a:r>
              <a:rPr lang="en-US" sz="2400" dirty="0">
                <a:solidFill>
                  <a:schemeClr val="bg1"/>
                </a:solidFill>
                <a:latin typeface="Comic Sans MS" panose="030F0702030302020204" pitchFamily="66" charset="0"/>
              </a:rPr>
              <a:t>Ability to create new things blending of these resources</a:t>
            </a:r>
            <a:r>
              <a:rPr lang="en-US" sz="2400" dirty="0" smtClean="0">
                <a:solidFill>
                  <a:schemeClr val="bg1"/>
                </a:solidFill>
                <a:latin typeface="Comic Sans MS" panose="030F0702030302020204" pitchFamily="66" charset="0"/>
              </a:rPr>
              <a:t>.</a:t>
            </a:r>
            <a:endParaRPr lang="en-US" sz="2400" dirty="0">
              <a:solidFill>
                <a:schemeClr val="bg1"/>
              </a:solidFill>
              <a:latin typeface="Comic Sans MS" panose="030F0702030302020204" pitchFamily="66" charset="0"/>
            </a:endParaRPr>
          </a:p>
        </p:txBody>
      </p:sp>
      <p:sp>
        <p:nvSpPr>
          <p:cNvPr id="9" name="Slide Number Placeholder 8"/>
          <p:cNvSpPr>
            <a:spLocks noGrp="1"/>
          </p:cNvSpPr>
          <p:nvPr>
            <p:ph type="sldNum" sz="quarter" idx="12"/>
          </p:nvPr>
        </p:nvSpPr>
        <p:spPr/>
        <p:txBody>
          <a:bodyPr/>
          <a:lstStyle/>
          <a:p>
            <a:fld id="{A6142AF0-B273-4D2F-A001-70B2A7EDFE8C}" type="slidenum">
              <a:rPr lang="en-US" smtClean="0"/>
              <a:pPr/>
              <a:t>4</a:t>
            </a:fld>
            <a:endParaRPr lang="en-US"/>
          </a:p>
        </p:txBody>
      </p:sp>
    </p:spTree>
    <p:extLst>
      <p:ext uri="{BB962C8B-B14F-4D97-AF65-F5344CB8AC3E}">
        <p14:creationId xmlns:p14="http://schemas.microsoft.com/office/powerpoint/2010/main" xmlns="" val="40964540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1828799"/>
          </a:xfrm>
        </p:spPr>
        <p:txBody>
          <a:bodyPr/>
          <a:lstStyle/>
          <a:p>
            <a:r>
              <a:rPr lang="en-US" sz="6000" dirty="0" smtClean="0"/>
              <a:t>IT Policy in Nepal</a:t>
            </a:r>
            <a:endParaRPr lang="en-US" sz="6000" dirty="0"/>
          </a:p>
        </p:txBody>
      </p:sp>
      <p:sp>
        <p:nvSpPr>
          <p:cNvPr id="3" name="Subtitle 2"/>
          <p:cNvSpPr>
            <a:spLocks noGrp="1"/>
          </p:cNvSpPr>
          <p:nvPr>
            <p:ph type="subTitle" idx="1"/>
          </p:nvPr>
        </p:nvSpPr>
        <p:spPr>
          <a:xfrm>
            <a:off x="0" y="3962400"/>
            <a:ext cx="9201150" cy="2514600"/>
          </a:xfrm>
        </p:spPr>
        <p:txBody>
          <a:bodyPr>
            <a:normAutofit/>
          </a:bodyPr>
          <a:lstStyle/>
          <a:p>
            <a:endParaRPr lang="en-US" dirty="0">
              <a:solidFill>
                <a:schemeClr val="tx1"/>
              </a:solidFill>
            </a:endParaRPr>
          </a:p>
        </p:txBody>
      </p:sp>
    </p:spTree>
    <p:extLst>
      <p:ext uri="{BB962C8B-B14F-4D97-AF65-F5344CB8AC3E}">
        <p14:creationId xmlns:p14="http://schemas.microsoft.com/office/powerpoint/2010/main" xmlns="" val="392243315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INTRODUCTION</a:t>
            </a:r>
            <a:endParaRPr lang="en-US" u="sng" dirty="0"/>
          </a:p>
        </p:txBody>
      </p:sp>
      <p:sp>
        <p:nvSpPr>
          <p:cNvPr id="3" name="Content Placeholder 2"/>
          <p:cNvSpPr>
            <a:spLocks noGrp="1"/>
          </p:cNvSpPr>
          <p:nvPr>
            <p:ph idx="1"/>
          </p:nvPr>
        </p:nvSpPr>
        <p:spPr/>
        <p:txBody>
          <a:bodyPr>
            <a:normAutofit/>
          </a:bodyPr>
          <a:lstStyle/>
          <a:p>
            <a:pPr marL="0" indent="0">
              <a:buNone/>
            </a:pPr>
            <a:r>
              <a:rPr lang="en-US" sz="2400" dirty="0" smtClean="0">
                <a:solidFill>
                  <a:schemeClr val="tx1"/>
                </a:solidFill>
              </a:rPr>
              <a:t>The world's least developed countries including Nepal have availed themselves of the opportunity to rapidly develop education, health, agriculture, tourism, trade and various other sectors using information technology (IT).  In the coming years, globally, there will be a significant difference in the economic conditions of the countries developed in the field of information technology and of the countries lagging behind in this field. Hence, it has become essential to formulate a policy at the earliest for developing information technology with a view to boosting up national economy. </a:t>
            </a:r>
          </a:p>
          <a:p>
            <a:endParaRPr lang="en-US" dirty="0"/>
          </a:p>
        </p:txBody>
      </p:sp>
    </p:spTree>
    <p:extLst>
      <p:ext uri="{BB962C8B-B14F-4D97-AF65-F5344CB8AC3E}">
        <p14:creationId xmlns:p14="http://schemas.microsoft.com/office/powerpoint/2010/main" xmlns="" val="197057638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OBJECTIVES</a:t>
            </a:r>
            <a:endParaRPr lang="en-US" u="sng" dirty="0"/>
          </a:p>
        </p:txBody>
      </p:sp>
      <p:sp>
        <p:nvSpPr>
          <p:cNvPr id="3" name="Content Placeholder 2"/>
          <p:cNvSpPr>
            <a:spLocks noGrp="1"/>
          </p:cNvSpPr>
          <p:nvPr>
            <p:ph idx="1"/>
          </p:nvPr>
        </p:nvSpPr>
        <p:spPr/>
        <p:txBody>
          <a:bodyPr>
            <a:normAutofit/>
          </a:bodyPr>
          <a:lstStyle/>
          <a:p>
            <a:pPr marL="0" indent="0">
              <a:buNone/>
            </a:pPr>
            <a:r>
              <a:rPr lang="en-US" sz="2400" dirty="0" smtClean="0"/>
              <a:t>The information technology policy shall be formulated to achieve the following objectives:</a:t>
            </a:r>
          </a:p>
          <a:p>
            <a:r>
              <a:rPr lang="en-US" sz="2400" dirty="0" smtClean="0"/>
              <a:t>To make information technology accessible to the general public and increase employment through this means,</a:t>
            </a:r>
          </a:p>
          <a:p>
            <a:r>
              <a:rPr lang="en-US" sz="2400" dirty="0" smtClean="0"/>
              <a:t>To build a knowledge-based society, and</a:t>
            </a:r>
          </a:p>
          <a:p>
            <a:r>
              <a:rPr lang="en-US" sz="2400" dirty="0" smtClean="0"/>
              <a:t>To establish knowledge-based industries.</a:t>
            </a:r>
            <a:endParaRPr lang="en-US" sz="2400" dirty="0"/>
          </a:p>
        </p:txBody>
      </p:sp>
    </p:spTree>
    <p:extLst>
      <p:ext uri="{BB962C8B-B14F-4D97-AF65-F5344CB8AC3E}">
        <p14:creationId xmlns:p14="http://schemas.microsoft.com/office/powerpoint/2010/main" xmlns="" val="303138805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u="sng" dirty="0" smtClean="0"/>
              <a:t>Strategies</a:t>
            </a:r>
            <a:endParaRPr lang="en-US" u="sng" dirty="0"/>
          </a:p>
        </p:txBody>
      </p:sp>
      <p:sp>
        <p:nvSpPr>
          <p:cNvPr id="3" name="Content Placeholder 2"/>
          <p:cNvSpPr>
            <a:spLocks noGrp="1"/>
          </p:cNvSpPr>
          <p:nvPr>
            <p:ph idx="1"/>
          </p:nvPr>
        </p:nvSpPr>
        <p:spPr/>
        <p:txBody>
          <a:bodyPr>
            <a:normAutofit/>
          </a:bodyPr>
          <a:lstStyle/>
          <a:p>
            <a:pPr marL="0" indent="0">
              <a:buNone/>
            </a:pPr>
            <a:r>
              <a:rPr lang="en-US" sz="1800" dirty="0" smtClean="0"/>
              <a:t>The following information technology strategies shall be adopted to accomplish the mentioned objectives:</a:t>
            </a:r>
          </a:p>
          <a:p>
            <a:r>
              <a:rPr lang="en-US" sz="1800" dirty="0" smtClean="0"/>
              <a:t>The government shall act as a promoter, facilitator and regulator.</a:t>
            </a:r>
          </a:p>
          <a:p>
            <a:r>
              <a:rPr lang="en-US" sz="1800" dirty="0" smtClean="0"/>
              <a:t>High priority shall be accorded to research, development and extension of information technology with participation of private sectors</a:t>
            </a:r>
          </a:p>
          <a:p>
            <a:r>
              <a:rPr lang="en-US" sz="1800" dirty="0" smtClean="0"/>
              <a:t>E-commerce shall be promoted with legal provisions..</a:t>
            </a:r>
          </a:p>
          <a:p>
            <a:r>
              <a:rPr lang="en-US" sz="1800" dirty="0" smtClean="0"/>
              <a:t>IT shall be used to assist e-governance.</a:t>
            </a:r>
          </a:p>
          <a:p>
            <a:r>
              <a:rPr lang="en-US" sz="1800" dirty="0" smtClean="0"/>
              <a:t>IT shall be applied for rural development.</a:t>
            </a:r>
          </a:p>
          <a:p>
            <a:r>
              <a:rPr lang="en-US" sz="1800" dirty="0" smtClean="0"/>
              <a:t>IT industry shall be promoted.</a:t>
            </a:r>
          </a:p>
          <a:p>
            <a:r>
              <a:rPr lang="en-US" sz="1800" dirty="0" smtClean="0"/>
              <a:t>Nepal shall be placed on the international market through information technology.</a:t>
            </a:r>
          </a:p>
          <a:p>
            <a:r>
              <a:rPr lang="en-US" sz="1800" dirty="0" smtClean="0"/>
              <a:t>Computer education shall be incorporated in academic curriculum starting from the school level.</a:t>
            </a:r>
            <a:endParaRPr lang="en-US" sz="1800" dirty="0"/>
          </a:p>
        </p:txBody>
      </p:sp>
    </p:spTree>
    <p:extLst>
      <p:ext uri="{BB962C8B-B14F-4D97-AF65-F5344CB8AC3E}">
        <p14:creationId xmlns:p14="http://schemas.microsoft.com/office/powerpoint/2010/main" xmlns="" val="22079702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 Policy in Nepal</a:t>
            </a:r>
            <a:endParaRPr lang="en-US" dirty="0"/>
          </a:p>
        </p:txBody>
      </p:sp>
      <p:sp>
        <p:nvSpPr>
          <p:cNvPr id="3" name="Content Placeholder 2"/>
          <p:cNvSpPr>
            <a:spLocks noGrp="1"/>
          </p:cNvSpPr>
          <p:nvPr>
            <p:ph idx="1"/>
          </p:nvPr>
        </p:nvSpPr>
        <p:spPr/>
        <p:txBody>
          <a:bodyPr>
            <a:noAutofit/>
          </a:bodyPr>
          <a:lstStyle/>
          <a:p>
            <a:r>
              <a:rPr lang="en-US" sz="2400" dirty="0" smtClean="0"/>
              <a:t>The policies to be pursued for the implementation of the above-mentioned strategies shall be as follows:</a:t>
            </a:r>
          </a:p>
          <a:p>
            <a:r>
              <a:rPr lang="en-US" sz="2400" dirty="0" smtClean="0"/>
              <a:t>To declare information technology sectors a prioritized sector.</a:t>
            </a:r>
          </a:p>
          <a:p>
            <a:r>
              <a:rPr lang="en-US" sz="2400" dirty="0" smtClean="0"/>
              <a:t>To follow a single-door system for the development of information technology.</a:t>
            </a:r>
          </a:p>
          <a:p>
            <a:r>
              <a:rPr lang="en-US" sz="2400" dirty="0" smtClean="0"/>
              <a:t>To establish a national level fund by mobilizing the resources obtained from His Majesty's Government, donor agencies, and private sectors so as to contribute to research and development of information technology and other activities pertaining to it.</a:t>
            </a:r>
          </a:p>
        </p:txBody>
      </p:sp>
    </p:spTree>
    <p:extLst>
      <p:ext uri="{BB962C8B-B14F-4D97-AF65-F5344CB8AC3E}">
        <p14:creationId xmlns:p14="http://schemas.microsoft.com/office/powerpoint/2010/main" xmlns="" val="295399837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endParaRPr lang="en-US" dirty="0"/>
          </a:p>
        </p:txBody>
      </p:sp>
      <p:sp>
        <p:nvSpPr>
          <p:cNvPr id="3" name="Content Placeholder 2"/>
          <p:cNvSpPr>
            <a:spLocks noGrp="1"/>
          </p:cNvSpPr>
          <p:nvPr>
            <p:ph idx="1"/>
          </p:nvPr>
        </p:nvSpPr>
        <p:spPr/>
        <p:txBody>
          <a:bodyPr>
            <a:normAutofit/>
          </a:bodyPr>
          <a:lstStyle/>
          <a:p>
            <a:r>
              <a:rPr lang="en-US" sz="2400" dirty="0" smtClean="0"/>
              <a:t>To provide internet facilities to all Village Development committees of the country in phases.</a:t>
            </a:r>
          </a:p>
          <a:p>
            <a:r>
              <a:rPr lang="en-US" sz="2400" dirty="0" smtClean="0"/>
              <a:t>To render assistance to educational institutions and encourage native and foreign training as a necessity of fulfilling the requirement of qualified manpower in various fields pertaining to information technology.</a:t>
            </a:r>
          </a:p>
          <a:p>
            <a:r>
              <a:rPr lang="en-US" sz="2400" dirty="0" smtClean="0"/>
              <a:t>To prioritize research and development of information technology.</a:t>
            </a:r>
          </a:p>
          <a:p>
            <a:endParaRPr lang="en-US" sz="2400" dirty="0" smtClean="0"/>
          </a:p>
          <a:p>
            <a:endParaRPr lang="en-US" sz="2400" dirty="0"/>
          </a:p>
        </p:txBody>
      </p:sp>
    </p:spTree>
    <p:extLst>
      <p:ext uri="{BB962C8B-B14F-4D97-AF65-F5344CB8AC3E}">
        <p14:creationId xmlns:p14="http://schemas.microsoft.com/office/powerpoint/2010/main" xmlns="" val="218198224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endParaRPr lang="en-US" dirty="0"/>
          </a:p>
        </p:txBody>
      </p:sp>
      <p:sp>
        <p:nvSpPr>
          <p:cNvPr id="3" name="Content Placeholder 2"/>
          <p:cNvSpPr>
            <a:spLocks noGrp="1"/>
          </p:cNvSpPr>
          <p:nvPr>
            <p:ph idx="1"/>
          </p:nvPr>
        </p:nvSpPr>
        <p:spPr/>
        <p:txBody>
          <a:bodyPr>
            <a:normAutofit/>
          </a:bodyPr>
          <a:lstStyle/>
          <a:p>
            <a:r>
              <a:rPr lang="en-US" sz="2000" dirty="0" smtClean="0"/>
              <a:t>To establish Nat</a:t>
            </a:r>
            <a:r>
              <a:rPr lang="en-US" sz="2000" b="1" dirty="0" smtClean="0"/>
              <a:t>i</a:t>
            </a:r>
            <a:r>
              <a:rPr lang="en-US" sz="2000" dirty="0" smtClean="0"/>
              <a:t>onal Information Technology Centre.</a:t>
            </a:r>
          </a:p>
          <a:p>
            <a:r>
              <a:rPr lang="en-US" sz="2000" dirty="0" smtClean="0"/>
              <a:t>To establish venture capital funds with the joint participation of public and private sectors.</a:t>
            </a:r>
          </a:p>
          <a:p>
            <a:r>
              <a:rPr lang="en-US" sz="2000" dirty="0" smtClean="0"/>
              <a:t>To include computer education in the curriculum from the school level and broaden its scope.</a:t>
            </a:r>
          </a:p>
          <a:p>
            <a:r>
              <a:rPr lang="en-US" sz="2000" dirty="0" smtClean="0"/>
              <a:t>To establish Nepal in the global market through the use of information technology.</a:t>
            </a:r>
          </a:p>
          <a:p>
            <a:r>
              <a:rPr lang="en-US" sz="2000" dirty="0" smtClean="0"/>
              <a:t>To draft necessary laws that provides legal sanctions to the use of information technology.</a:t>
            </a:r>
          </a:p>
          <a:p>
            <a:r>
              <a:rPr lang="en-US" sz="2000" dirty="0" smtClean="0"/>
              <a:t>To computerize the records of each governmental office and build websites for them for the flow of information.</a:t>
            </a:r>
          </a:p>
          <a:p>
            <a:r>
              <a:rPr lang="en-US" sz="2000" dirty="0" smtClean="0"/>
              <a:t>To increase the use of computers in the private sector.</a:t>
            </a:r>
          </a:p>
          <a:p>
            <a:pPr marL="0" indent="0">
              <a:buNone/>
            </a:pPr>
            <a:endParaRPr lang="en-US" sz="1800" dirty="0"/>
          </a:p>
        </p:txBody>
      </p:sp>
    </p:spTree>
    <p:extLst>
      <p:ext uri="{BB962C8B-B14F-4D97-AF65-F5344CB8AC3E}">
        <p14:creationId xmlns:p14="http://schemas.microsoft.com/office/powerpoint/2010/main" xmlns="" val="353951958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57263"/>
            <a:ext cx="6858000" cy="2387600"/>
          </a:xfrm>
        </p:spPr>
        <p:txBody>
          <a:bodyPr>
            <a:normAutofit fontScale="90000"/>
          </a:bodyPr>
          <a:lstStyle/>
          <a:p>
            <a:r>
              <a:rPr lang="en-US" dirty="0" smtClean="0"/>
              <a:t>NATURAL ENVIRONMENTAL ISSUES</a:t>
            </a:r>
            <a:endParaRPr lang="en-US" dirty="0"/>
          </a:p>
        </p:txBody>
      </p:sp>
      <p:sp>
        <p:nvSpPr>
          <p:cNvPr id="3" name="Subtitle 2"/>
          <p:cNvSpPr>
            <a:spLocks noGrp="1"/>
          </p:cNvSpPr>
          <p:nvPr>
            <p:ph type="subTitle" idx="1"/>
          </p:nvPr>
        </p:nvSpPr>
        <p:spPr/>
        <p:txBody>
          <a:bodyPr>
            <a:normAutofit/>
          </a:bodyPr>
          <a:lstStyle/>
          <a:p>
            <a:endParaRPr lang="en-US" dirty="0" smtClean="0"/>
          </a:p>
          <a:p>
            <a:endParaRPr lang="en-US" dirty="0"/>
          </a:p>
        </p:txBody>
      </p:sp>
    </p:spTree>
    <p:extLst>
      <p:ext uri="{BB962C8B-B14F-4D97-AF65-F5344CB8AC3E}">
        <p14:creationId xmlns="" xmlns:p14="http://schemas.microsoft.com/office/powerpoint/2010/main" val="242963253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Natural Environmental Issues</a:t>
            </a:r>
            <a:endParaRPr lang="en-US" dirty="0"/>
          </a:p>
        </p:txBody>
      </p:sp>
      <p:sp>
        <p:nvSpPr>
          <p:cNvPr id="3" name="Content Placeholder 2"/>
          <p:cNvSpPr>
            <a:spLocks noGrp="1"/>
          </p:cNvSpPr>
          <p:nvPr>
            <p:ph idx="1"/>
          </p:nvPr>
        </p:nvSpPr>
        <p:spPr/>
        <p:txBody>
          <a:bodyPr/>
          <a:lstStyle/>
          <a:p>
            <a:r>
              <a:rPr lang="en-US" b="1" dirty="0" smtClean="0"/>
              <a:t>Pollution</a:t>
            </a:r>
          </a:p>
          <a:p>
            <a:r>
              <a:rPr lang="en-US" b="1" dirty="0" smtClean="0"/>
              <a:t>Global Warming</a:t>
            </a:r>
          </a:p>
          <a:p>
            <a:r>
              <a:rPr lang="en-US" b="1" dirty="0" smtClean="0"/>
              <a:t>Over Population</a:t>
            </a:r>
          </a:p>
          <a:p>
            <a:r>
              <a:rPr lang="en-US" b="1" dirty="0" smtClean="0"/>
              <a:t>Climate Change</a:t>
            </a:r>
          </a:p>
          <a:p>
            <a:r>
              <a:rPr lang="en-US" b="1" dirty="0" smtClean="0"/>
              <a:t>Loss of Biodiversity</a:t>
            </a:r>
          </a:p>
          <a:p>
            <a:r>
              <a:rPr lang="en-US" b="1" dirty="0" smtClean="0"/>
              <a:t>Deforestation</a:t>
            </a:r>
          </a:p>
          <a:p>
            <a:r>
              <a:rPr lang="en-US" b="1" dirty="0" smtClean="0"/>
              <a:t>Ocean Acidification</a:t>
            </a:r>
          </a:p>
          <a:p>
            <a:r>
              <a:rPr lang="en-US" b="1" dirty="0" smtClean="0"/>
              <a:t>Ozone Layer Depletion</a:t>
            </a:r>
          </a:p>
          <a:p>
            <a:endParaRPr lang="en-US" b="1" dirty="0" smtClean="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562338"/>
          </a:xfrm>
        </p:spPr>
        <p:txBody>
          <a:bodyPr>
            <a:normAutofit fontScale="90000"/>
          </a:bodyPr>
          <a:lstStyle/>
          <a:p>
            <a:pPr algn="ctr"/>
            <a:endParaRPr lang="en-US" dirty="0" smtClean="0"/>
          </a:p>
        </p:txBody>
      </p:sp>
      <p:sp>
        <p:nvSpPr>
          <p:cNvPr id="3" name="Content Placeholder 2"/>
          <p:cNvSpPr>
            <a:spLocks noGrp="1"/>
          </p:cNvSpPr>
          <p:nvPr>
            <p:ph idx="1"/>
          </p:nvPr>
        </p:nvSpPr>
        <p:spPr>
          <a:xfrm>
            <a:off x="628650" y="749301"/>
            <a:ext cx="7886700" cy="5427663"/>
          </a:xfrm>
        </p:spPr>
        <p:txBody>
          <a:bodyPr>
            <a:normAutofit/>
          </a:bodyPr>
          <a:lstStyle/>
          <a:p>
            <a:pPr marL="0" indent="0">
              <a:buNone/>
            </a:pPr>
            <a:endParaRPr lang="en-US" b="1" dirty="0"/>
          </a:p>
          <a:p>
            <a:r>
              <a:rPr lang="en-US" b="1" dirty="0" smtClean="0"/>
              <a:t>Pollution: </a:t>
            </a:r>
            <a:r>
              <a:rPr lang="en-US" dirty="0" smtClean="0"/>
              <a:t>Pollution </a:t>
            </a:r>
            <a:r>
              <a:rPr lang="en-US" dirty="0"/>
              <a:t>of air, water and soil require millions of years to </a:t>
            </a:r>
            <a:r>
              <a:rPr lang="en-US" dirty="0" smtClean="0"/>
              <a:t>recoup. Industry </a:t>
            </a:r>
            <a:r>
              <a:rPr lang="en-US" dirty="0"/>
              <a:t>and motor vehicle exhaust are the number one </a:t>
            </a:r>
            <a:r>
              <a:rPr lang="en-US" dirty="0" smtClean="0"/>
              <a:t>pollutants. Heavy </a:t>
            </a:r>
            <a:r>
              <a:rPr lang="en-US" dirty="0"/>
              <a:t>metals, nitrates and plastic are toxins responsible for pollution. </a:t>
            </a:r>
            <a:endParaRPr lang="en-US" dirty="0" smtClean="0"/>
          </a:p>
          <a:p>
            <a:endParaRPr lang="en-US" b="1" dirty="0"/>
          </a:p>
          <a:p>
            <a:r>
              <a:rPr lang="en-US" b="1" dirty="0" smtClean="0"/>
              <a:t>Global Warming:</a:t>
            </a:r>
            <a:r>
              <a:rPr lang="en-US" dirty="0" smtClean="0"/>
              <a:t> Climate changes like global warming is the result of human practices like emission of Greenhouse gases. Global warming leads to rising temperatures of the oceans and the earth’ surface.</a:t>
            </a:r>
            <a:endParaRPr lang="en-US" dirty="0"/>
          </a:p>
        </p:txBody>
      </p:sp>
    </p:spTree>
    <p:extLst>
      <p:ext uri="{BB962C8B-B14F-4D97-AF65-F5344CB8AC3E}">
        <p14:creationId xmlns="" xmlns:p14="http://schemas.microsoft.com/office/powerpoint/2010/main" val="22239285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58000"/>
            <a:chOff x="0" y="0"/>
            <a:chExt cx="9144000" cy="6858000"/>
          </a:xfrm>
        </p:grpSpPr>
        <p:sp>
          <p:nvSpPr>
            <p:cNvPr id="5" name="Rectangle 4"/>
            <p:cNvSpPr/>
            <p:nvPr/>
          </p:nvSpPr>
          <p:spPr>
            <a:xfrm>
              <a:off x="0" y="0"/>
              <a:ext cx="9144000" cy="6858000"/>
            </a:xfrm>
            <a:prstGeom prst="rect">
              <a:avLst/>
            </a:prstGeom>
            <a:gradFill flip="none" rotWithShape="1">
              <a:gsLst>
                <a:gs pos="73000">
                  <a:srgbClr val="31849C"/>
                </a:gs>
                <a:gs pos="37000">
                  <a:srgbClr val="4BACC6"/>
                </a:gs>
                <a:gs pos="0">
                  <a:srgbClr val="13343D"/>
                </a:gs>
                <a:gs pos="100000">
                  <a:srgbClr val="4BACC6"/>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Rectangle 2"/>
            <p:cNvSpPr/>
            <p:nvPr/>
          </p:nvSpPr>
          <p:spPr>
            <a:xfrm>
              <a:off x="0" y="0"/>
              <a:ext cx="9144000" cy="6858000"/>
            </a:xfrm>
            <a:prstGeom prst="rect">
              <a:avLst/>
            </a:prstGeom>
            <a:blipFill dpi="0" rotWithShape="1">
              <a:blip r:embed="rId3">
                <a:alphaModFix amt="20000"/>
                <a:grayscl/>
                <a:extLst>
                  <a:ext uri="{BEBA8EAE-BF5A-486C-A8C5-ECC9F3942E4B}">
                    <a14:imgProps xmlns:a14="http://schemas.microsoft.com/office/drawing/2010/main" xmlns="">
                      <a14:imgLayer r:embed="">
                        <a14:imgEffect>
                          <a14:artisticGlowDiffused trans="47000" intensity="9"/>
                        </a14:imgEffect>
                        <a14:imgEffect>
                          <a14:brightnessContrast bright="12000" contrast="44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 name="Rectangle 3"/>
            <p:cNvSpPr/>
            <p:nvPr/>
          </p:nvSpPr>
          <p:spPr>
            <a:xfrm>
              <a:off x="0" y="0"/>
              <a:ext cx="9144000" cy="6858000"/>
            </a:xfrm>
            <a:prstGeom prst="rect">
              <a:avLst/>
            </a:prstGeom>
            <a:blipFill dpi="0" rotWithShape="1">
              <a:blip r:embed="rId4">
                <a:alphaModFix amt="5000"/>
                <a:grayscl/>
                <a:extLst>
                  <a:ext uri="{BEBA8EAE-BF5A-486C-A8C5-ECC9F3942E4B}">
                    <a14:imgProps xmlns:a14="http://schemas.microsoft.com/office/drawing/2010/main" xmlns="">
                      <a14:imgLayer r:embed="">
                        <a14:imgEffect>
                          <a14:artisticPhotocopy/>
                        </a14:imgEffect>
                        <a14:imgEffect>
                          <a14:brightnessContrast bright="-20000" contrast="100000"/>
                        </a14:imgEffect>
                      </a14:imgLayer>
                    </a14:imgProps>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Rectangle 5"/>
            <p:cNvSpPr/>
            <p:nvPr/>
          </p:nvSpPr>
          <p:spPr>
            <a:xfrm>
              <a:off x="0" y="0"/>
              <a:ext cx="9144000" cy="6858000"/>
            </a:xfrm>
            <a:prstGeom prst="rect">
              <a:avLst/>
            </a:prstGeom>
            <a:gradFill flip="none" rotWithShape="1">
              <a:gsLst>
                <a:gs pos="0">
                  <a:srgbClr val="000000">
                    <a:alpha val="0"/>
                  </a:srgbClr>
                </a:gs>
                <a:gs pos="100000">
                  <a:srgbClr val="000000">
                    <a:alpha val="49804"/>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7"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solidFill>
                  <a:schemeClr val="bg1"/>
                </a:solidFill>
                <a:latin typeface="Copperplate Gothic Bold" panose="020E0705020206020404" pitchFamily="34" charset="0"/>
              </a:rPr>
              <a:t>Concept of Technology</a:t>
            </a:r>
            <a:endParaRPr lang="en-US" sz="4000" dirty="0">
              <a:solidFill>
                <a:schemeClr val="bg1"/>
              </a:solidFill>
              <a:latin typeface="Copperplate Gothic Bold" panose="020E0705020206020404" pitchFamily="34" charset="0"/>
            </a:endParaRPr>
          </a:p>
        </p:txBody>
      </p:sp>
      <p:sp>
        <p:nvSpPr>
          <p:cNvPr id="8" name="Content Placeholder 2"/>
          <p:cNvSpPr txBox="1">
            <a:spLocks/>
          </p:cNvSpPr>
          <p:nvPr/>
        </p:nvSpPr>
        <p:spPr>
          <a:xfrm>
            <a:off x="457200" y="1219200"/>
            <a:ext cx="8229600" cy="452596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buNone/>
            </a:pPr>
            <a:r>
              <a:rPr lang="en-US" sz="2400" dirty="0">
                <a:solidFill>
                  <a:schemeClr val="bg1"/>
                </a:solidFill>
                <a:latin typeface="Comic Sans MS" panose="030F0702030302020204" pitchFamily="66" charset="0"/>
              </a:rPr>
              <a:t>In terms of organizational point of view</a:t>
            </a:r>
            <a:r>
              <a:rPr lang="en-US" sz="2400" dirty="0" smtClean="0">
                <a:solidFill>
                  <a:schemeClr val="bg1"/>
                </a:solidFill>
                <a:latin typeface="Comic Sans MS" panose="030F0702030302020204" pitchFamily="66" charset="0"/>
              </a:rPr>
              <a:t>,</a:t>
            </a:r>
            <a:endParaRPr lang="en-US" sz="2400" dirty="0">
              <a:solidFill>
                <a:schemeClr val="bg1"/>
              </a:solidFill>
              <a:latin typeface="Comic Sans MS" panose="030F0702030302020204" pitchFamily="66" charset="0"/>
            </a:endParaRPr>
          </a:p>
          <a:p>
            <a:pPr algn="just">
              <a:lnSpc>
                <a:spcPct val="150000"/>
              </a:lnSpc>
            </a:pPr>
            <a:r>
              <a:rPr lang="en-US" sz="2400" dirty="0">
                <a:solidFill>
                  <a:schemeClr val="bg1"/>
                </a:solidFill>
                <a:latin typeface="Comic Sans MS" panose="030F0702030302020204" pitchFamily="66" charset="0"/>
              </a:rPr>
              <a:t>According to </a:t>
            </a:r>
            <a:r>
              <a:rPr lang="en-US" sz="2400" b="1" dirty="0">
                <a:solidFill>
                  <a:schemeClr val="bg1"/>
                </a:solidFill>
                <a:latin typeface="Comic Sans MS" panose="030F0702030302020204" pitchFamily="66" charset="0"/>
              </a:rPr>
              <a:t>G</a:t>
            </a:r>
            <a:r>
              <a:rPr lang="en-US" sz="2400" b="1" dirty="0" smtClean="0">
                <a:solidFill>
                  <a:schemeClr val="bg1"/>
                </a:solidFill>
                <a:latin typeface="Comic Sans MS" panose="030F0702030302020204" pitchFamily="66" charset="0"/>
              </a:rPr>
              <a:t>. Jones </a:t>
            </a:r>
            <a:r>
              <a:rPr lang="en-US" sz="2400" dirty="0">
                <a:solidFill>
                  <a:schemeClr val="bg1"/>
                </a:solidFill>
                <a:latin typeface="Comic Sans MS" panose="030F0702030302020204" pitchFamily="66" charset="0"/>
              </a:rPr>
              <a:t>and </a:t>
            </a:r>
            <a:r>
              <a:rPr lang="en-US" sz="2400" b="1" dirty="0">
                <a:solidFill>
                  <a:schemeClr val="bg1"/>
                </a:solidFill>
                <a:latin typeface="Comic Sans MS" panose="030F0702030302020204" pitchFamily="66" charset="0"/>
              </a:rPr>
              <a:t>C</a:t>
            </a:r>
            <a:r>
              <a:rPr lang="en-US" sz="2400" b="1" dirty="0" smtClean="0">
                <a:solidFill>
                  <a:schemeClr val="bg1"/>
                </a:solidFill>
                <a:latin typeface="Comic Sans MS" panose="030F0702030302020204" pitchFamily="66" charset="0"/>
              </a:rPr>
              <a:t>. Hill</a:t>
            </a:r>
            <a:r>
              <a:rPr lang="en-US" sz="2400" dirty="0">
                <a:solidFill>
                  <a:schemeClr val="bg1"/>
                </a:solidFill>
                <a:latin typeface="Comic Sans MS" panose="030F0702030302020204" pitchFamily="66" charset="0"/>
              </a:rPr>
              <a:t>, “ Technology is the combination of skills and equipment that managers use in the </a:t>
            </a:r>
            <a:r>
              <a:rPr lang="en-US" sz="2400" dirty="0" smtClean="0">
                <a:solidFill>
                  <a:schemeClr val="bg1"/>
                </a:solidFill>
                <a:latin typeface="Comic Sans MS" panose="030F0702030302020204" pitchFamily="66" charset="0"/>
              </a:rPr>
              <a:t>design, production </a:t>
            </a:r>
            <a:r>
              <a:rPr lang="en-US" sz="2400" dirty="0">
                <a:solidFill>
                  <a:schemeClr val="bg1"/>
                </a:solidFill>
                <a:latin typeface="Comic Sans MS" panose="030F0702030302020204" pitchFamily="66" charset="0"/>
              </a:rPr>
              <a:t>and distribution of goods and services</a:t>
            </a:r>
            <a:r>
              <a:rPr lang="en-US" sz="2400" dirty="0" smtClean="0">
                <a:solidFill>
                  <a:schemeClr val="bg1"/>
                </a:solidFill>
                <a:latin typeface="Comic Sans MS" panose="030F0702030302020204" pitchFamily="66" charset="0"/>
              </a:rPr>
              <a:t>.</a:t>
            </a:r>
            <a:endParaRPr lang="en-US" sz="2400" dirty="0">
              <a:solidFill>
                <a:schemeClr val="bg1"/>
              </a:solidFill>
              <a:latin typeface="Comic Sans MS" panose="030F0702030302020204" pitchFamily="66" charset="0"/>
            </a:endParaRPr>
          </a:p>
          <a:p>
            <a:pPr algn="just">
              <a:lnSpc>
                <a:spcPct val="150000"/>
              </a:lnSpc>
            </a:pPr>
            <a:r>
              <a:rPr lang="en-US" sz="2400" dirty="0">
                <a:solidFill>
                  <a:schemeClr val="bg1"/>
                </a:solidFill>
                <a:latin typeface="Comic Sans MS" panose="030F0702030302020204" pitchFamily="66" charset="0"/>
              </a:rPr>
              <a:t>According to </a:t>
            </a:r>
            <a:r>
              <a:rPr lang="en-US" sz="2400" b="1" dirty="0">
                <a:solidFill>
                  <a:schemeClr val="bg1"/>
                </a:solidFill>
                <a:latin typeface="Comic Sans MS" panose="030F0702030302020204" pitchFamily="66" charset="0"/>
              </a:rPr>
              <a:t>R</a:t>
            </a:r>
            <a:r>
              <a:rPr lang="en-US" sz="2400" b="1" dirty="0" smtClean="0">
                <a:solidFill>
                  <a:schemeClr val="bg1"/>
                </a:solidFill>
                <a:latin typeface="Comic Sans MS" panose="030F0702030302020204" pitchFamily="66" charset="0"/>
              </a:rPr>
              <a:t>. Bennett</a:t>
            </a:r>
            <a:r>
              <a:rPr lang="en-US" sz="2400" dirty="0">
                <a:solidFill>
                  <a:schemeClr val="bg1"/>
                </a:solidFill>
                <a:latin typeface="Comic Sans MS" panose="030F0702030302020204" pitchFamily="66" charset="0"/>
              </a:rPr>
              <a:t>, “Technology is the utilization of the materials and processes necessary to transform materials into outputs.”</a:t>
            </a:r>
            <a:endParaRPr lang="en-GB" sz="2400" dirty="0">
              <a:solidFill>
                <a:schemeClr val="bg1"/>
              </a:solidFill>
              <a:latin typeface="Comic Sans MS" panose="030F0702030302020204" pitchFamily="66" charset="0"/>
            </a:endParaRPr>
          </a:p>
        </p:txBody>
      </p:sp>
      <p:sp>
        <p:nvSpPr>
          <p:cNvPr id="9" name="Slide Number Placeholder 8"/>
          <p:cNvSpPr>
            <a:spLocks noGrp="1"/>
          </p:cNvSpPr>
          <p:nvPr>
            <p:ph type="sldNum" sz="quarter" idx="12"/>
          </p:nvPr>
        </p:nvSpPr>
        <p:spPr/>
        <p:txBody>
          <a:bodyPr/>
          <a:lstStyle/>
          <a:p>
            <a:fld id="{A6142AF0-B273-4D2F-A001-70B2A7EDFE8C}" type="slidenum">
              <a:rPr lang="en-US" smtClean="0"/>
              <a:pPr/>
              <a:t>5</a:t>
            </a:fld>
            <a:endParaRPr lang="en-US"/>
          </a:p>
        </p:txBody>
      </p:sp>
    </p:spTree>
    <p:extLst>
      <p:ext uri="{BB962C8B-B14F-4D97-AF65-F5344CB8AC3E}">
        <p14:creationId xmlns:p14="http://schemas.microsoft.com/office/powerpoint/2010/main" xmlns="" val="358276294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42875"/>
          </a:xfrm>
        </p:spPr>
        <p:txBody>
          <a:bodyPr>
            <a:normAutofit fontScale="90000"/>
          </a:bodyPr>
          <a:lstStyle/>
          <a:p>
            <a:endParaRPr lang="en-US" dirty="0"/>
          </a:p>
        </p:txBody>
      </p:sp>
      <p:sp>
        <p:nvSpPr>
          <p:cNvPr id="3" name="Content Placeholder 2"/>
          <p:cNvSpPr>
            <a:spLocks noGrp="1"/>
          </p:cNvSpPr>
          <p:nvPr>
            <p:ph idx="1"/>
          </p:nvPr>
        </p:nvSpPr>
        <p:spPr>
          <a:xfrm>
            <a:off x="628650" y="698500"/>
            <a:ext cx="7886700" cy="5478463"/>
          </a:xfrm>
        </p:spPr>
        <p:txBody>
          <a:bodyPr>
            <a:normAutofit lnSpcReduction="10000"/>
          </a:bodyPr>
          <a:lstStyle/>
          <a:p>
            <a:endParaRPr lang="en-US" b="1" dirty="0" smtClean="0"/>
          </a:p>
          <a:p>
            <a:r>
              <a:rPr lang="en-US" b="1" dirty="0" smtClean="0"/>
              <a:t>Overpopulation</a:t>
            </a:r>
            <a:r>
              <a:rPr lang="en-US" b="1" dirty="0"/>
              <a:t>:</a:t>
            </a:r>
            <a:r>
              <a:rPr lang="en-US" dirty="0"/>
              <a:t> The population of the planet is reaching unsustainable levels as it faces shortage of resources like water, fuel and food. Population explosion in less developed and developing countries is straining the already scarce resources. </a:t>
            </a:r>
            <a:endParaRPr lang="en-US" dirty="0" smtClean="0"/>
          </a:p>
          <a:p>
            <a:endParaRPr lang="en-US" b="1" dirty="0"/>
          </a:p>
          <a:p>
            <a:r>
              <a:rPr lang="en-US" b="1" dirty="0" smtClean="0"/>
              <a:t>Climate </a:t>
            </a:r>
            <a:r>
              <a:rPr lang="en-US" b="1" dirty="0"/>
              <a:t>Change:</a:t>
            </a:r>
            <a:r>
              <a:rPr lang="en-US" dirty="0"/>
              <a:t> Climate change is yet another environmental problem that has surfaced in last couple of decades. It occurs due to rise in global warming which occurs due to increase in temperature of atmosphere by burning of fossil fuels and release of harmful gases by </a:t>
            </a:r>
            <a:r>
              <a:rPr lang="en-US" dirty="0" smtClean="0"/>
              <a:t>industries.</a:t>
            </a:r>
            <a:endParaRPr lang="en-US" dirty="0"/>
          </a:p>
        </p:txBody>
      </p:sp>
    </p:spTree>
    <p:extLst>
      <p:ext uri="{BB962C8B-B14F-4D97-AF65-F5344CB8AC3E}">
        <p14:creationId xmlns="" xmlns:p14="http://schemas.microsoft.com/office/powerpoint/2010/main" val="375425348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7475"/>
          </a:xfrm>
        </p:spPr>
        <p:txBody>
          <a:bodyPr>
            <a:normAutofit fontScale="90000"/>
          </a:bodyPr>
          <a:lstStyle/>
          <a:p>
            <a:endParaRPr lang="en-US" dirty="0"/>
          </a:p>
        </p:txBody>
      </p:sp>
      <p:sp>
        <p:nvSpPr>
          <p:cNvPr id="3" name="Content Placeholder 2"/>
          <p:cNvSpPr>
            <a:spLocks noGrp="1"/>
          </p:cNvSpPr>
          <p:nvPr>
            <p:ph idx="1"/>
          </p:nvPr>
        </p:nvSpPr>
        <p:spPr>
          <a:xfrm>
            <a:off x="628650" y="736601"/>
            <a:ext cx="7886700" cy="5440363"/>
          </a:xfrm>
        </p:spPr>
        <p:txBody>
          <a:bodyPr>
            <a:normAutofit lnSpcReduction="10000"/>
          </a:bodyPr>
          <a:lstStyle/>
          <a:p>
            <a:endParaRPr lang="en-US" b="1" dirty="0" smtClean="0"/>
          </a:p>
          <a:p>
            <a:r>
              <a:rPr lang="en-US" b="1" dirty="0" smtClean="0"/>
              <a:t>Loss </a:t>
            </a:r>
            <a:r>
              <a:rPr lang="en-US" b="1" dirty="0"/>
              <a:t>of Biodiversity:</a:t>
            </a:r>
            <a:r>
              <a:rPr lang="en-US" dirty="0"/>
              <a:t> Human activity is leading to the extinction of species and habitats and </a:t>
            </a:r>
            <a:r>
              <a:rPr lang="en-US" dirty="0" smtClean="0"/>
              <a:t>loss </a:t>
            </a:r>
            <a:r>
              <a:rPr lang="en-US" dirty="0"/>
              <a:t>of bio-diversity. Eco systems, which took millions of years to perfect, are in danger when any species population is decimating. </a:t>
            </a:r>
            <a:endParaRPr lang="en-US" dirty="0" smtClean="0"/>
          </a:p>
          <a:p>
            <a:endParaRPr lang="en-US" b="1" dirty="0"/>
          </a:p>
          <a:p>
            <a:r>
              <a:rPr lang="en-US" b="1" dirty="0" smtClean="0"/>
              <a:t>Deforestation</a:t>
            </a:r>
            <a:r>
              <a:rPr lang="en-US" b="1" dirty="0"/>
              <a:t>:</a:t>
            </a:r>
            <a:r>
              <a:rPr lang="en-US" dirty="0"/>
              <a:t> Our forests are natural sinks of carbon dioxide and produce fresh oxygen as well as helps in regulating temperature and rainfall. </a:t>
            </a:r>
            <a:r>
              <a:rPr lang="en-US" dirty="0" smtClean="0"/>
              <a:t>Deforestation </a:t>
            </a:r>
            <a:r>
              <a:rPr lang="en-US" dirty="0"/>
              <a:t>simply means clearing of green cover and make that land available for residential, industrial or commercial purpose.</a:t>
            </a:r>
          </a:p>
        </p:txBody>
      </p:sp>
    </p:spTree>
    <p:extLst>
      <p:ext uri="{BB962C8B-B14F-4D97-AF65-F5344CB8AC3E}">
        <p14:creationId xmlns="" xmlns:p14="http://schemas.microsoft.com/office/powerpoint/2010/main" val="420615635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244475"/>
          </a:xfrm>
        </p:spPr>
        <p:txBody>
          <a:bodyPr>
            <a:normAutofit fontScale="90000"/>
          </a:bodyPr>
          <a:lstStyle/>
          <a:p>
            <a:endParaRPr lang="en-US" dirty="0"/>
          </a:p>
        </p:txBody>
      </p:sp>
      <p:sp>
        <p:nvSpPr>
          <p:cNvPr id="3" name="Content Placeholder 2"/>
          <p:cNvSpPr>
            <a:spLocks noGrp="1"/>
          </p:cNvSpPr>
          <p:nvPr>
            <p:ph idx="1"/>
          </p:nvPr>
        </p:nvSpPr>
        <p:spPr>
          <a:xfrm>
            <a:off x="628650" y="825501"/>
            <a:ext cx="7886700" cy="5351463"/>
          </a:xfrm>
        </p:spPr>
        <p:txBody>
          <a:bodyPr>
            <a:normAutofit/>
          </a:bodyPr>
          <a:lstStyle/>
          <a:p>
            <a:endParaRPr lang="en-US" b="1" dirty="0" smtClean="0"/>
          </a:p>
          <a:p>
            <a:r>
              <a:rPr lang="en-US" b="1" dirty="0" smtClean="0"/>
              <a:t>Ocean </a:t>
            </a:r>
            <a:r>
              <a:rPr lang="en-US" b="1" dirty="0"/>
              <a:t>Acidification:</a:t>
            </a:r>
            <a:r>
              <a:rPr lang="en-US" dirty="0"/>
              <a:t> It is a direct impact of excessive production of CO2. 25% of CO2 produced by humans. </a:t>
            </a:r>
            <a:endParaRPr lang="en-US" dirty="0" smtClean="0"/>
          </a:p>
          <a:p>
            <a:endParaRPr lang="en-US" b="1" dirty="0"/>
          </a:p>
          <a:p>
            <a:r>
              <a:rPr lang="en-US" b="1" dirty="0" smtClean="0"/>
              <a:t>Ozone </a:t>
            </a:r>
            <a:r>
              <a:rPr lang="en-US" b="1" dirty="0"/>
              <a:t>Layer Depletion</a:t>
            </a:r>
            <a:r>
              <a:rPr lang="en-US" dirty="0"/>
              <a:t>: The ozone layer is an invisible layer of protection around the planet that protects us from the sun’s harmful rays. Depletion of the crucial Ozone layer of the atmosphere is attributed to pollution caused by Chlorine and Bromide found in </a:t>
            </a:r>
            <a:r>
              <a:rPr lang="en-US" dirty="0" err="1"/>
              <a:t>Chloro-floro</a:t>
            </a:r>
            <a:r>
              <a:rPr lang="en-US" dirty="0"/>
              <a:t> carbons (CFC’s). </a:t>
            </a:r>
          </a:p>
        </p:txBody>
      </p:sp>
    </p:spTree>
    <p:extLst>
      <p:ext uri="{BB962C8B-B14F-4D97-AF65-F5344CB8AC3E}">
        <p14:creationId xmlns="" xmlns:p14="http://schemas.microsoft.com/office/powerpoint/2010/main" val="118853072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609600"/>
            <a:ext cx="7772400" cy="1470025"/>
          </a:xfrm>
        </p:spPr>
        <p:txBody>
          <a:bodyPr/>
          <a:lstStyle/>
          <a:p>
            <a:r>
              <a:rPr lang="en-US" dirty="0" smtClean="0"/>
              <a:t>Energy Situation in Nepal</a:t>
            </a:r>
            <a:endParaRPr lang="en-US" dirty="0"/>
          </a:p>
        </p:txBody>
      </p:sp>
      <p:sp>
        <p:nvSpPr>
          <p:cNvPr id="3" name="Subtitle 2"/>
          <p:cNvSpPr>
            <a:spLocks noGrp="1"/>
          </p:cNvSpPr>
          <p:nvPr>
            <p:ph type="subTitle" idx="1"/>
          </p:nvPr>
        </p:nvSpPr>
        <p:spPr>
          <a:xfrm>
            <a:off x="1406236" y="2438400"/>
            <a:ext cx="6400800" cy="1752600"/>
          </a:xfrm>
        </p:spPr>
        <p:txBody>
          <a:bodyPr/>
          <a:lstStyle/>
          <a:p>
            <a:endParaRPr lang="en-US" dirty="0"/>
          </a:p>
        </p:txBody>
      </p:sp>
      <p:pic>
        <p:nvPicPr>
          <p:cNvPr id="3078" name="Picture 6" descr="C:\Users\Dell\AppData\Local\Microsoft\Windows\INetCache\IE\T6VJ8P9G\image-20150505-8434-z6av3j[1].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406236" y="4419600"/>
            <a:ext cx="6477000" cy="203606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77549201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Introduction</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457200" y="1752600"/>
            <a:ext cx="8229600" cy="4373563"/>
          </a:xfrm>
        </p:spPr>
        <p:txBody>
          <a:bodyPr/>
          <a:lstStyle/>
          <a:p>
            <a:r>
              <a:rPr lang="en-US" sz="2400" dirty="0" smtClean="0">
                <a:latin typeface="Times New Roman" pitchFamily="18" charset="0"/>
                <a:cs typeface="Times New Roman" pitchFamily="18" charset="0"/>
              </a:rPr>
              <a:t>Most important resource for economic and social development</a:t>
            </a:r>
          </a:p>
          <a:p>
            <a:r>
              <a:rPr lang="en-US" sz="2400" dirty="0" smtClean="0">
                <a:latin typeface="Times New Roman" pitchFamily="18" charset="0"/>
                <a:cs typeface="Times New Roman" pitchFamily="18" charset="0"/>
              </a:rPr>
              <a:t>Used to determine the development of trade and industry of a country</a:t>
            </a:r>
          </a:p>
          <a:p>
            <a:r>
              <a:rPr lang="en-US" sz="2400" dirty="0" smtClean="0">
                <a:latin typeface="Times New Roman" pitchFamily="18" charset="0"/>
                <a:cs typeface="Times New Roman" pitchFamily="18" charset="0"/>
              </a:rPr>
              <a:t>Condition of Nepal is not satisfactory</a:t>
            </a:r>
          </a:p>
          <a:p>
            <a:r>
              <a:rPr lang="en-US" sz="2400" dirty="0" smtClean="0">
                <a:latin typeface="Times New Roman" pitchFamily="18" charset="0"/>
                <a:cs typeface="Times New Roman" pitchFamily="18" charset="0"/>
              </a:rPr>
              <a:t>Traditional source have dominance over energy demand and consumption</a:t>
            </a:r>
          </a:p>
          <a:p>
            <a:r>
              <a:rPr lang="en-US" sz="2400" dirty="0" smtClean="0">
                <a:latin typeface="Times New Roman" pitchFamily="18" charset="0"/>
                <a:cs typeface="Times New Roman" pitchFamily="18" charset="0"/>
              </a:rPr>
              <a:t>Energy crisis has continued to grow as a result of failure to achieve notable progress in the production of  alternative energy</a:t>
            </a:r>
          </a:p>
          <a:p>
            <a:endParaRPr lang="en-US" dirty="0"/>
          </a:p>
        </p:txBody>
      </p:sp>
    </p:spTree>
    <p:extLst>
      <p:ext uri="{BB962C8B-B14F-4D97-AF65-F5344CB8AC3E}">
        <p14:creationId xmlns="" xmlns:p14="http://schemas.microsoft.com/office/powerpoint/2010/main" val="220091914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latin typeface="Times New Roman" pitchFamily="18" charset="0"/>
                <a:cs typeface="Times New Roman" pitchFamily="18" charset="0"/>
              </a:rPr>
              <a:t>Source of energy and their consumption status of last two years</a:t>
            </a:r>
            <a:endParaRPr lang="en-US" sz="3600" dirty="0">
              <a:latin typeface="Times New Roman" pitchFamily="18" charset="0"/>
              <a:cs typeface="Times New Roman" pitchFamily="18" charset="0"/>
            </a:endParaRPr>
          </a:p>
        </p:txBody>
      </p:sp>
      <p:pic>
        <p:nvPicPr>
          <p:cNvPr id="4" name="Content Placeholder 3"/>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737645" y="1905000"/>
            <a:ext cx="7668710" cy="4221163"/>
          </a:xfrm>
        </p:spPr>
      </p:pic>
    </p:spTree>
    <p:extLst>
      <p:ext uri="{BB962C8B-B14F-4D97-AF65-F5344CB8AC3E}">
        <p14:creationId xmlns="" xmlns:p14="http://schemas.microsoft.com/office/powerpoint/2010/main" val="22732128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Electricity</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r>
              <a:rPr lang="en-US" sz="2400" dirty="0" smtClean="0">
                <a:latin typeface="Times New Roman" pitchFamily="18" charset="0"/>
                <a:cs typeface="Times New Roman" pitchFamily="18" charset="0"/>
              </a:rPr>
              <a:t>Nepal is rich in water resource with the capability of generating 40,000MV of electricity</a:t>
            </a:r>
          </a:p>
          <a:p>
            <a:r>
              <a:rPr lang="en-US" sz="2400" dirty="0" smtClean="0">
                <a:latin typeface="Times New Roman" pitchFamily="18" charset="0"/>
                <a:cs typeface="Times New Roman" pitchFamily="18" charset="0"/>
              </a:rPr>
              <a:t>However less than 2% of this has been generated</a:t>
            </a:r>
          </a:p>
          <a:p>
            <a:r>
              <a:rPr lang="en-US" sz="2400" dirty="0" smtClean="0">
                <a:latin typeface="Times New Roman" pitchFamily="18" charset="0"/>
                <a:cs typeface="Times New Roman" pitchFamily="18" charset="0"/>
              </a:rPr>
              <a:t>Hydro-electricity could be the backbone of Nepalese economy if exploited properly</a:t>
            </a:r>
            <a:endParaRPr lang="en-US" sz="2400" dirty="0">
              <a:latin typeface="Times New Roman" pitchFamily="18" charset="0"/>
              <a:cs typeface="Times New Roman" pitchFamily="18" charset="0"/>
            </a:endParaRPr>
          </a:p>
        </p:txBody>
      </p:sp>
      <p:pic>
        <p:nvPicPr>
          <p:cNvPr id="2051" name="Picture 3" descr="C:\Users\Dell\AppData\Local\Microsoft\Windows\INetCache\IE\LJVQ7IYF\Energy-Saver-Lightbulb-Bright[1].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rot="19307776">
            <a:off x="6617011" y="3595255"/>
            <a:ext cx="2461546" cy="32766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62909849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Times New Roman" pitchFamily="18" charset="0"/>
                <a:cs typeface="Times New Roman" pitchFamily="18" charset="0"/>
              </a:rPr>
              <a:t>Electricity situation in Nepal</a:t>
            </a:r>
            <a:endParaRPr lang="en-US" sz="4000" dirty="0">
              <a:latin typeface="Times New Roman" pitchFamily="18" charset="0"/>
              <a:cs typeface="Times New Roman" pitchFamily="18" charset="0"/>
            </a:endParaRPr>
          </a:p>
        </p:txBody>
      </p:sp>
      <p:pic>
        <p:nvPicPr>
          <p:cNvPr id="4" name="Content Placeholder 3"/>
          <p:cNvPicPr>
            <a:picLocks noGrp="1" noChangeAspect="1"/>
          </p:cNvPicPr>
          <p:nvPr>
            <p:ph idx="1"/>
          </p:nvPr>
        </p:nvPicPr>
        <p:blipFill rotWithShape="1">
          <a:blip r:embed="rId2" cstate="print">
            <a:extLst>
              <a:ext uri="{28A0092B-C50C-407E-A947-70E740481C1C}">
                <a14:useLocalDpi xmlns="" xmlns:a14="http://schemas.microsoft.com/office/drawing/2010/main" val="0"/>
              </a:ext>
            </a:extLst>
          </a:blip>
          <a:srcRect t="9285"/>
          <a:stretch/>
        </p:blipFill>
        <p:spPr>
          <a:xfrm>
            <a:off x="457200" y="1676400"/>
            <a:ext cx="8229600" cy="4038600"/>
          </a:xfrm>
        </p:spPr>
      </p:pic>
    </p:spTree>
    <p:extLst>
      <p:ext uri="{BB962C8B-B14F-4D97-AF65-F5344CB8AC3E}">
        <p14:creationId xmlns="" xmlns:p14="http://schemas.microsoft.com/office/powerpoint/2010/main" val="173664585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Petroleum Products</a:t>
            </a:r>
            <a:endParaRPr lang="en-US" dirty="0"/>
          </a:p>
        </p:txBody>
      </p:sp>
      <p:sp>
        <p:nvSpPr>
          <p:cNvPr id="3" name="Content Placeholder 2"/>
          <p:cNvSpPr>
            <a:spLocks noGrp="1"/>
          </p:cNvSpPr>
          <p:nvPr>
            <p:ph idx="1"/>
          </p:nvPr>
        </p:nvSpPr>
        <p:spPr/>
        <p:txBody>
          <a:bodyPr/>
          <a:lstStyle/>
          <a:p>
            <a:r>
              <a:rPr lang="en-US" sz="2400" dirty="0" smtClean="0">
                <a:latin typeface="Times New Roman" pitchFamily="18" charset="0"/>
                <a:cs typeface="Times New Roman" pitchFamily="18" charset="0"/>
              </a:rPr>
              <a:t>Nepal is entirely dependent on others for petroleum products</a:t>
            </a:r>
          </a:p>
          <a:p>
            <a:r>
              <a:rPr lang="en-US" sz="2400" dirty="0" smtClean="0">
                <a:latin typeface="Times New Roman" pitchFamily="18" charset="0"/>
                <a:cs typeface="Times New Roman" pitchFamily="18" charset="0"/>
              </a:rPr>
              <a:t>Occupies 11.25% of total energy consumption in 2013/14 which is more than previous year</a:t>
            </a:r>
          </a:p>
          <a:p>
            <a:r>
              <a:rPr lang="en-US" sz="2400" dirty="0" smtClean="0">
                <a:latin typeface="Times New Roman" pitchFamily="18" charset="0"/>
                <a:cs typeface="Times New Roman" pitchFamily="18" charset="0"/>
              </a:rPr>
              <a:t>Is the major source of foreign currency outflow</a:t>
            </a:r>
          </a:p>
          <a:p>
            <a:r>
              <a:rPr lang="en-US" sz="2400" dirty="0" smtClean="0">
                <a:latin typeface="Times New Roman" pitchFamily="18" charset="0"/>
                <a:cs typeface="Times New Roman" pitchFamily="18" charset="0"/>
              </a:rPr>
              <a:t>Imports of petroleum products have been the high reason for high trade deficit</a:t>
            </a:r>
          </a:p>
          <a:p>
            <a:r>
              <a:rPr lang="en-US" sz="2400" dirty="0" smtClean="0">
                <a:latin typeface="Times New Roman" pitchFamily="18" charset="0"/>
                <a:cs typeface="Times New Roman" pitchFamily="18" charset="0"/>
              </a:rPr>
              <a:t>Traces of oil and natural gas have been found in different parts of the country </a:t>
            </a:r>
          </a:p>
          <a:p>
            <a:endParaRPr lang="en-US" dirty="0"/>
          </a:p>
        </p:txBody>
      </p:sp>
      <p:pic>
        <p:nvPicPr>
          <p:cNvPr id="4099" name="Picture 3" descr="C:\Users\Dell\AppData\Local\Microsoft\Windows\INetCache\IE\RU0HJ1QX\oil[1].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400800" y="4572000"/>
            <a:ext cx="2333625" cy="195262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74191448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latin typeface="Times New Roman" pitchFamily="18" charset="0"/>
                <a:cs typeface="Times New Roman" pitchFamily="18" charset="0"/>
              </a:rPr>
              <a:t>Consumption Details of Some major Petroleum Products</a:t>
            </a:r>
            <a:endParaRPr lang="en-US" sz="3600" dirty="0">
              <a:latin typeface="Times New Roman" pitchFamily="18" charset="0"/>
              <a:cs typeface="Times New Roman" pitchFamily="18" charset="0"/>
            </a:endParaRPr>
          </a:p>
        </p:txBody>
      </p:sp>
      <p:pic>
        <p:nvPicPr>
          <p:cNvPr id="4" name="Content Placeholder 3"/>
          <p:cNvPicPr>
            <a:picLocks noGrp="1" noChangeAspect="1"/>
          </p:cNvPicPr>
          <p:nvPr>
            <p:ph idx="1"/>
          </p:nvPr>
        </p:nvPicPr>
        <p:blipFill rotWithShape="1">
          <a:blip r:embed="rId2" cstate="print">
            <a:extLst>
              <a:ext uri="{28A0092B-C50C-407E-A947-70E740481C1C}">
                <a14:useLocalDpi xmlns="" xmlns:a14="http://schemas.microsoft.com/office/drawing/2010/main" val="0"/>
              </a:ext>
            </a:extLst>
          </a:blip>
          <a:srcRect t="8351"/>
          <a:stretch/>
        </p:blipFill>
        <p:spPr>
          <a:xfrm>
            <a:off x="457200" y="1905000"/>
            <a:ext cx="8229600" cy="3809999"/>
          </a:xfrm>
        </p:spPr>
      </p:pic>
    </p:spTree>
    <p:extLst>
      <p:ext uri="{BB962C8B-B14F-4D97-AF65-F5344CB8AC3E}">
        <p14:creationId xmlns="" xmlns:p14="http://schemas.microsoft.com/office/powerpoint/2010/main" val="30272302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58000"/>
            <a:chOff x="0" y="0"/>
            <a:chExt cx="9144000" cy="6858000"/>
          </a:xfrm>
        </p:grpSpPr>
        <p:sp>
          <p:nvSpPr>
            <p:cNvPr id="5" name="Rectangle 4"/>
            <p:cNvSpPr/>
            <p:nvPr/>
          </p:nvSpPr>
          <p:spPr>
            <a:xfrm>
              <a:off x="0" y="0"/>
              <a:ext cx="9144000" cy="6858000"/>
            </a:xfrm>
            <a:prstGeom prst="rect">
              <a:avLst/>
            </a:prstGeom>
            <a:gradFill flip="none" rotWithShape="1">
              <a:gsLst>
                <a:gs pos="73000">
                  <a:srgbClr val="31849C"/>
                </a:gs>
                <a:gs pos="37000">
                  <a:srgbClr val="4BACC6"/>
                </a:gs>
                <a:gs pos="0">
                  <a:srgbClr val="13343D"/>
                </a:gs>
                <a:gs pos="100000">
                  <a:srgbClr val="4BACC6"/>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Rectangle 2"/>
            <p:cNvSpPr/>
            <p:nvPr/>
          </p:nvSpPr>
          <p:spPr>
            <a:xfrm>
              <a:off x="0" y="0"/>
              <a:ext cx="9144000" cy="6858000"/>
            </a:xfrm>
            <a:prstGeom prst="rect">
              <a:avLst/>
            </a:prstGeom>
            <a:blipFill dpi="0" rotWithShape="1">
              <a:blip r:embed="rId3">
                <a:alphaModFix amt="20000"/>
                <a:grayscl/>
                <a:extLst>
                  <a:ext uri="{BEBA8EAE-BF5A-486C-A8C5-ECC9F3942E4B}">
                    <a14:imgProps xmlns:a14="http://schemas.microsoft.com/office/drawing/2010/main" xmlns="">
                      <a14:imgLayer r:embed="">
                        <a14:imgEffect>
                          <a14:artisticGlowDiffused trans="47000" intensity="9"/>
                        </a14:imgEffect>
                        <a14:imgEffect>
                          <a14:brightnessContrast bright="12000" contrast="44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 name="Rectangle 3"/>
            <p:cNvSpPr/>
            <p:nvPr/>
          </p:nvSpPr>
          <p:spPr>
            <a:xfrm>
              <a:off x="0" y="0"/>
              <a:ext cx="9144000" cy="6858000"/>
            </a:xfrm>
            <a:prstGeom prst="rect">
              <a:avLst/>
            </a:prstGeom>
            <a:blipFill dpi="0" rotWithShape="1">
              <a:blip r:embed="rId4">
                <a:alphaModFix amt="5000"/>
                <a:grayscl/>
                <a:extLst>
                  <a:ext uri="{BEBA8EAE-BF5A-486C-A8C5-ECC9F3942E4B}">
                    <a14:imgProps xmlns:a14="http://schemas.microsoft.com/office/drawing/2010/main" xmlns="">
                      <a14:imgLayer r:embed="">
                        <a14:imgEffect>
                          <a14:artisticPhotocopy/>
                        </a14:imgEffect>
                        <a14:imgEffect>
                          <a14:brightnessContrast bright="-20000" contrast="100000"/>
                        </a14:imgEffect>
                      </a14:imgLayer>
                    </a14:imgProps>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Rectangle 5"/>
            <p:cNvSpPr/>
            <p:nvPr/>
          </p:nvSpPr>
          <p:spPr>
            <a:xfrm>
              <a:off x="0" y="0"/>
              <a:ext cx="9144000" cy="6858000"/>
            </a:xfrm>
            <a:prstGeom prst="rect">
              <a:avLst/>
            </a:prstGeom>
            <a:gradFill flip="none" rotWithShape="1">
              <a:gsLst>
                <a:gs pos="0">
                  <a:srgbClr val="000000">
                    <a:alpha val="0"/>
                  </a:srgbClr>
                </a:gs>
                <a:gs pos="100000">
                  <a:srgbClr val="000000">
                    <a:alpha val="49804"/>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7"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solidFill>
                  <a:schemeClr val="bg1"/>
                </a:solidFill>
                <a:latin typeface="Copperplate Gothic Bold" panose="020E0705020206020404" pitchFamily="34" charset="0"/>
              </a:rPr>
              <a:t>Forms of Technology</a:t>
            </a:r>
            <a:endParaRPr lang="en-US" sz="4000" dirty="0">
              <a:solidFill>
                <a:schemeClr val="bg1"/>
              </a:solidFill>
              <a:latin typeface="Copperplate Gothic Bold" panose="020E0705020206020404" pitchFamily="34" charset="0"/>
            </a:endParaRPr>
          </a:p>
        </p:txBody>
      </p:sp>
      <p:sp>
        <p:nvSpPr>
          <p:cNvPr id="8" name="Content Placeholder 2"/>
          <p:cNvSpPr txBox="1">
            <a:spLocks/>
          </p:cNvSpPr>
          <p:nvPr/>
        </p:nvSpPr>
        <p:spPr>
          <a:xfrm>
            <a:off x="457200" y="1219200"/>
            <a:ext cx="8229600" cy="452596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buNone/>
            </a:pPr>
            <a:endParaRPr lang="en-GB" sz="2400" dirty="0">
              <a:solidFill>
                <a:schemeClr val="bg1"/>
              </a:solidFill>
              <a:latin typeface="Comic Sans MS" panose="030F0702030302020204" pitchFamily="66" charset="0"/>
            </a:endParaRPr>
          </a:p>
        </p:txBody>
      </p:sp>
      <p:sp>
        <p:nvSpPr>
          <p:cNvPr id="9" name="Text Placeholder 2"/>
          <p:cNvSpPr txBox="1">
            <a:spLocks/>
          </p:cNvSpPr>
          <p:nvPr/>
        </p:nvSpPr>
        <p:spPr>
          <a:xfrm>
            <a:off x="457200" y="1535113"/>
            <a:ext cx="4040188" cy="63976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buFont typeface="Wingdings" panose="05000000000000000000" pitchFamily="2" charset="2"/>
              <a:buChar char="q"/>
            </a:pPr>
            <a:r>
              <a:rPr lang="en-US" sz="2400" b="1" dirty="0" smtClean="0">
                <a:solidFill>
                  <a:schemeClr val="bg1"/>
                </a:solidFill>
                <a:latin typeface="Comic Sans MS" panose="030F0702030302020204" pitchFamily="66" charset="0"/>
              </a:rPr>
              <a:t>Hard Technology</a:t>
            </a:r>
            <a:endParaRPr lang="en-US" sz="2400" b="1" dirty="0">
              <a:solidFill>
                <a:schemeClr val="bg1"/>
              </a:solidFill>
              <a:latin typeface="Comic Sans MS" panose="030F0702030302020204" pitchFamily="66" charset="0"/>
            </a:endParaRPr>
          </a:p>
        </p:txBody>
      </p:sp>
      <p:sp>
        <p:nvSpPr>
          <p:cNvPr id="10" name="Content Placeholder 3"/>
          <p:cNvSpPr txBox="1">
            <a:spLocks/>
          </p:cNvSpPr>
          <p:nvPr/>
        </p:nvSpPr>
        <p:spPr>
          <a:xfrm>
            <a:off x="457200" y="2174875"/>
            <a:ext cx="4040188" cy="395128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pPr>
            <a:r>
              <a:rPr lang="en-US" sz="2400" dirty="0">
                <a:solidFill>
                  <a:schemeClr val="bg1"/>
                </a:solidFill>
                <a:latin typeface="Comic Sans MS" panose="030F0702030302020204" pitchFamily="66" charset="0"/>
              </a:rPr>
              <a:t>Patents</a:t>
            </a:r>
          </a:p>
          <a:p>
            <a:pPr algn="just">
              <a:lnSpc>
                <a:spcPct val="150000"/>
              </a:lnSpc>
            </a:pPr>
            <a:r>
              <a:rPr lang="en-US" sz="2400" dirty="0">
                <a:solidFill>
                  <a:schemeClr val="bg1"/>
                </a:solidFill>
                <a:latin typeface="Comic Sans MS" panose="030F0702030302020204" pitchFamily="66" charset="0"/>
              </a:rPr>
              <a:t>Capital equipment </a:t>
            </a:r>
          </a:p>
          <a:p>
            <a:pPr algn="just">
              <a:lnSpc>
                <a:spcPct val="150000"/>
              </a:lnSpc>
            </a:pPr>
            <a:r>
              <a:rPr lang="en-US" sz="2400" dirty="0">
                <a:solidFill>
                  <a:schemeClr val="bg1"/>
                </a:solidFill>
                <a:latin typeface="Comic Sans MS" panose="030F0702030302020204" pitchFamily="66" charset="0"/>
              </a:rPr>
              <a:t>Designs</a:t>
            </a:r>
          </a:p>
          <a:p>
            <a:pPr algn="just">
              <a:lnSpc>
                <a:spcPct val="150000"/>
              </a:lnSpc>
            </a:pPr>
            <a:r>
              <a:rPr lang="en-US" sz="2400" dirty="0">
                <a:solidFill>
                  <a:schemeClr val="bg1"/>
                </a:solidFill>
                <a:latin typeface="Comic Sans MS" panose="030F0702030302020204" pitchFamily="66" charset="0"/>
              </a:rPr>
              <a:t>Technical specifications</a:t>
            </a:r>
          </a:p>
          <a:p>
            <a:pPr algn="just">
              <a:lnSpc>
                <a:spcPct val="150000"/>
              </a:lnSpc>
            </a:pPr>
            <a:endParaRPr lang="en-US" sz="2400" dirty="0">
              <a:solidFill>
                <a:schemeClr val="bg1"/>
              </a:solidFill>
              <a:latin typeface="Comic Sans MS" panose="030F0702030302020204" pitchFamily="66" charset="0"/>
            </a:endParaRPr>
          </a:p>
        </p:txBody>
      </p:sp>
      <p:sp>
        <p:nvSpPr>
          <p:cNvPr id="11" name="Text Placeholder 4"/>
          <p:cNvSpPr txBox="1">
            <a:spLocks/>
          </p:cNvSpPr>
          <p:nvPr/>
        </p:nvSpPr>
        <p:spPr>
          <a:xfrm>
            <a:off x="4645025" y="1535113"/>
            <a:ext cx="4041775" cy="63976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buFont typeface="Wingdings" panose="05000000000000000000" pitchFamily="2" charset="2"/>
              <a:buChar char="q"/>
            </a:pPr>
            <a:r>
              <a:rPr lang="en-US" sz="2400" b="1" dirty="0" smtClean="0">
                <a:solidFill>
                  <a:schemeClr val="bg1"/>
                </a:solidFill>
                <a:latin typeface="Comic Sans MS" panose="030F0702030302020204" pitchFamily="66" charset="0"/>
              </a:rPr>
              <a:t>Soft Technology</a:t>
            </a:r>
            <a:endParaRPr lang="en-US" sz="2400" b="1" dirty="0">
              <a:solidFill>
                <a:schemeClr val="bg1"/>
              </a:solidFill>
              <a:latin typeface="Comic Sans MS" panose="030F0702030302020204" pitchFamily="66" charset="0"/>
            </a:endParaRPr>
          </a:p>
        </p:txBody>
      </p:sp>
      <p:sp>
        <p:nvSpPr>
          <p:cNvPr id="12" name="Content Placeholder 5"/>
          <p:cNvSpPr txBox="1">
            <a:spLocks/>
          </p:cNvSpPr>
          <p:nvPr/>
        </p:nvSpPr>
        <p:spPr>
          <a:xfrm>
            <a:off x="4645025" y="2174875"/>
            <a:ext cx="4041775" cy="395128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pPr>
            <a:r>
              <a:rPr lang="en-US" sz="2400" dirty="0" smtClean="0">
                <a:solidFill>
                  <a:schemeClr val="bg1"/>
                </a:solidFill>
                <a:latin typeface="Comic Sans MS" panose="030F0702030302020204" pitchFamily="66" charset="0"/>
              </a:rPr>
              <a:t>Management</a:t>
            </a:r>
            <a:endParaRPr lang="en-US" sz="2400" dirty="0">
              <a:solidFill>
                <a:schemeClr val="bg1"/>
              </a:solidFill>
              <a:latin typeface="Comic Sans MS" panose="030F0702030302020204" pitchFamily="66" charset="0"/>
            </a:endParaRPr>
          </a:p>
          <a:p>
            <a:pPr algn="just">
              <a:lnSpc>
                <a:spcPct val="150000"/>
              </a:lnSpc>
            </a:pPr>
            <a:r>
              <a:rPr lang="en-US" sz="2400" dirty="0">
                <a:solidFill>
                  <a:schemeClr val="bg1"/>
                </a:solidFill>
                <a:latin typeface="Comic Sans MS" panose="030F0702030302020204" pitchFamily="66" charset="0"/>
              </a:rPr>
              <a:t>Organization</a:t>
            </a:r>
          </a:p>
          <a:p>
            <a:pPr algn="just">
              <a:lnSpc>
                <a:spcPct val="150000"/>
              </a:lnSpc>
            </a:pPr>
            <a:r>
              <a:rPr lang="en-US" sz="2400" dirty="0">
                <a:solidFill>
                  <a:schemeClr val="bg1"/>
                </a:solidFill>
                <a:latin typeface="Comic Sans MS" panose="030F0702030302020204" pitchFamily="66" charset="0"/>
              </a:rPr>
              <a:t>Administration</a:t>
            </a:r>
          </a:p>
          <a:p>
            <a:pPr algn="just">
              <a:lnSpc>
                <a:spcPct val="150000"/>
              </a:lnSpc>
            </a:pPr>
            <a:endParaRPr lang="en-US" sz="2400" dirty="0">
              <a:solidFill>
                <a:schemeClr val="bg1"/>
              </a:solidFill>
              <a:latin typeface="Comic Sans MS" panose="030F0702030302020204" pitchFamily="66" charset="0"/>
            </a:endParaRPr>
          </a:p>
        </p:txBody>
      </p:sp>
      <p:sp>
        <p:nvSpPr>
          <p:cNvPr id="13" name="Slide Number Placeholder 12"/>
          <p:cNvSpPr>
            <a:spLocks noGrp="1"/>
          </p:cNvSpPr>
          <p:nvPr>
            <p:ph type="sldNum" sz="quarter" idx="12"/>
          </p:nvPr>
        </p:nvSpPr>
        <p:spPr/>
        <p:txBody>
          <a:bodyPr/>
          <a:lstStyle/>
          <a:p>
            <a:fld id="{A6142AF0-B273-4D2F-A001-70B2A7EDFE8C}" type="slidenum">
              <a:rPr lang="en-US" smtClean="0"/>
              <a:pPr/>
              <a:t>6</a:t>
            </a:fld>
            <a:endParaRPr lang="en-US"/>
          </a:p>
        </p:txBody>
      </p:sp>
    </p:spTree>
    <p:extLst>
      <p:ext uri="{BB962C8B-B14F-4D97-AF65-F5344CB8AC3E}">
        <p14:creationId xmlns:p14="http://schemas.microsoft.com/office/powerpoint/2010/main" xmlns="" val="107643253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0"/>
            <a:ext cx="8080375" cy="2286000"/>
          </a:xfrm>
        </p:spPr>
        <p:txBody>
          <a:bodyPr>
            <a:normAutofit fontScale="90000"/>
          </a:bodyPr>
          <a:lstStyle/>
          <a:p>
            <a:pPr algn="ctr">
              <a:defRPr/>
            </a:pPr>
            <a:r>
              <a:rPr lang="en-US" dirty="0" smtClean="0"/>
              <a:t>Environment and Energy</a:t>
            </a:r>
            <a:br>
              <a:rPr lang="en-US" dirty="0" smtClean="0"/>
            </a:br>
            <a:r>
              <a:rPr lang="en-US" dirty="0" smtClean="0"/>
              <a:t>Management issues</a:t>
            </a:r>
            <a:br>
              <a:rPr lang="en-US" dirty="0" smtClean="0"/>
            </a:br>
            <a:r>
              <a:rPr lang="en-US" dirty="0" smtClean="0"/>
              <a:t>in Nepal </a:t>
            </a:r>
            <a:endParaRPr lang="en-US" dirty="0"/>
          </a:p>
        </p:txBody>
      </p:sp>
      <p:sp>
        <p:nvSpPr>
          <p:cNvPr id="9219" name="Content Placeholder 2"/>
          <p:cNvSpPr>
            <a:spLocks noGrp="1"/>
          </p:cNvSpPr>
          <p:nvPr>
            <p:ph idx="1"/>
          </p:nvPr>
        </p:nvSpPr>
        <p:spPr>
          <a:xfrm>
            <a:off x="1366838" y="2438400"/>
            <a:ext cx="7791450" cy="6172200"/>
          </a:xfrm>
        </p:spPr>
        <p:txBody>
          <a:bodyPr/>
          <a:lstStyle/>
          <a:p>
            <a:pPr algn="ctr">
              <a:buFont typeface="Wingdings 2" pitchFamily="18" charset="2"/>
              <a:buNone/>
            </a:pPr>
            <a:endParaRPr lang="en-US" altLang="en-US" sz="2400" dirty="0" smtClean="0">
              <a:latin typeface="Times New Roman" pitchFamily="18" charset="0"/>
              <a:cs typeface="Times New Roman" pitchFamily="18" charset="0"/>
            </a:endParaRPr>
          </a:p>
        </p:txBody>
      </p:sp>
      <p:sp>
        <p:nvSpPr>
          <p:cNvPr id="9220" name="Slide Number Placeholder 3"/>
          <p:cNvSpPr>
            <a:spLocks noGrp="1"/>
          </p:cNvSpPr>
          <p:nvPr>
            <p:ph type="sldNum" sz="quarter" idx="12"/>
          </p:nvPr>
        </p:nvSpPr>
        <p:spPr bwMode="auto">
          <a:noFill/>
          <a:ln>
            <a:miter lim="800000"/>
            <a:headEnd/>
            <a:tailEnd/>
          </a:ln>
        </p:spPr>
        <p:txBody>
          <a:bodyPr/>
          <a:lstStyle/>
          <a:p>
            <a:fld id="{26B7C1CC-E7F4-416A-A618-E303A6C9AEF8}" type="slidenum">
              <a:rPr lang="en-US" altLang="en-US"/>
              <a:pPr/>
              <a:t>60</a:t>
            </a:fld>
            <a:endParaRPr lang="en-US" alt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0"/>
            <a:ext cx="7499350" cy="487363"/>
          </a:xfrm>
        </p:spPr>
        <p:txBody>
          <a:bodyPr>
            <a:normAutofit fontScale="90000"/>
          </a:bodyPr>
          <a:lstStyle/>
          <a:p>
            <a:pPr>
              <a:defRPr/>
            </a:pPr>
            <a:r>
              <a:rPr lang="en-US" dirty="0" smtClean="0"/>
              <a:t>Introduction</a:t>
            </a:r>
            <a:endParaRPr lang="en-US" dirty="0"/>
          </a:p>
        </p:txBody>
      </p:sp>
      <p:sp>
        <p:nvSpPr>
          <p:cNvPr id="10243" name="Content Placeholder 2"/>
          <p:cNvSpPr>
            <a:spLocks noGrp="1"/>
          </p:cNvSpPr>
          <p:nvPr>
            <p:ph idx="1"/>
          </p:nvPr>
        </p:nvSpPr>
        <p:spPr>
          <a:xfrm>
            <a:off x="1143000" y="685800"/>
            <a:ext cx="7791450" cy="5943600"/>
          </a:xfrm>
        </p:spPr>
        <p:txBody>
          <a:bodyPr/>
          <a:lstStyle/>
          <a:p>
            <a:pPr>
              <a:buFont typeface="Wingdings 2" pitchFamily="18" charset="2"/>
              <a:buNone/>
            </a:pPr>
            <a:r>
              <a:rPr lang="en-US" altLang="en-US" sz="2400" smtClean="0">
                <a:latin typeface="Times New Roman" pitchFamily="18" charset="0"/>
                <a:cs typeface="Times New Roman" pitchFamily="18" charset="0"/>
              </a:rPr>
              <a:t>The 20th century had seen significant advances in energy</a:t>
            </a:r>
          </a:p>
          <a:p>
            <a:pPr>
              <a:buFont typeface="Wingdings 2" pitchFamily="18" charset="2"/>
              <a:buNone/>
            </a:pPr>
            <a:r>
              <a:rPr lang="en-US" altLang="en-US" sz="2400" smtClean="0">
                <a:latin typeface="Times New Roman" pitchFamily="18" charset="0"/>
                <a:cs typeface="Times New Roman" pitchFamily="18" charset="0"/>
              </a:rPr>
              <a:t>generation, delivery and utilization, but has also</a:t>
            </a:r>
          </a:p>
          <a:p>
            <a:pPr>
              <a:buFont typeface="Wingdings 2" pitchFamily="18" charset="2"/>
              <a:buNone/>
            </a:pPr>
            <a:r>
              <a:rPr lang="en-US" altLang="en-US" sz="2400" smtClean="0">
                <a:latin typeface="Times New Roman" pitchFamily="18" charset="0"/>
                <a:cs typeface="Times New Roman" pitchFamily="18" charset="0"/>
              </a:rPr>
              <a:t>produced tremendous impact on the environment and</a:t>
            </a:r>
          </a:p>
          <a:p>
            <a:pPr>
              <a:buFont typeface="Wingdings 2" pitchFamily="18" charset="2"/>
              <a:buNone/>
            </a:pPr>
            <a:r>
              <a:rPr lang="en-US" altLang="en-US" sz="2400" smtClean="0">
                <a:latin typeface="Times New Roman" pitchFamily="18" charset="0"/>
                <a:cs typeface="Times New Roman" pitchFamily="18" charset="0"/>
              </a:rPr>
              <a:t>natural resources.</a:t>
            </a:r>
          </a:p>
          <a:p>
            <a:pPr>
              <a:buFont typeface="Wingdings 2" pitchFamily="18" charset="2"/>
              <a:buNone/>
            </a:pPr>
            <a:endParaRPr lang="en-US" altLang="en-US" sz="2400" smtClean="0">
              <a:latin typeface="Times New Roman" pitchFamily="18" charset="0"/>
              <a:cs typeface="Times New Roman" pitchFamily="18" charset="0"/>
            </a:endParaRPr>
          </a:p>
          <a:p>
            <a:pPr>
              <a:buFont typeface="Wingdings 2" pitchFamily="18" charset="2"/>
              <a:buNone/>
            </a:pPr>
            <a:r>
              <a:rPr lang="en-US" altLang="en-US" sz="2400" smtClean="0">
                <a:latin typeface="Times New Roman" pitchFamily="18" charset="0"/>
                <a:cs typeface="Times New Roman" pitchFamily="18" charset="0"/>
              </a:rPr>
              <a:t>• Significant changes must be made to how we generate,</a:t>
            </a:r>
          </a:p>
          <a:p>
            <a:pPr>
              <a:buFont typeface="Wingdings 2" pitchFamily="18" charset="2"/>
              <a:buNone/>
            </a:pPr>
            <a:r>
              <a:rPr lang="en-US" altLang="en-US" sz="2400" smtClean="0">
                <a:latin typeface="Times New Roman" pitchFamily="18" charset="0"/>
                <a:cs typeface="Times New Roman" pitchFamily="18" charset="0"/>
              </a:rPr>
              <a:t>deliver and use energy so as to</a:t>
            </a:r>
          </a:p>
          <a:p>
            <a:pPr>
              <a:buFont typeface="Wingdings 2" pitchFamily="18" charset="2"/>
              <a:buNone/>
            </a:pPr>
            <a:r>
              <a:rPr lang="en-US" altLang="en-US" sz="2400" smtClean="0">
                <a:latin typeface="Times New Roman" pitchFamily="18" charset="0"/>
                <a:cs typeface="Times New Roman" pitchFamily="18" charset="0"/>
              </a:rPr>
              <a:t>– establish </a:t>
            </a:r>
            <a:r>
              <a:rPr lang="en-US" altLang="en-US" sz="2400" b="1" smtClean="0">
                <a:latin typeface="Times New Roman" pitchFamily="18" charset="0"/>
                <a:cs typeface="Times New Roman" pitchFamily="18" charset="0"/>
              </a:rPr>
              <a:t>sustainable utilization</a:t>
            </a:r>
            <a:endParaRPr lang="en-US" altLang="en-US" sz="2400" smtClean="0">
              <a:latin typeface="Times New Roman" pitchFamily="18" charset="0"/>
              <a:cs typeface="Times New Roman" pitchFamily="18" charset="0"/>
            </a:endParaRPr>
          </a:p>
          <a:p>
            <a:pPr>
              <a:buFont typeface="Wingdings 2" pitchFamily="18" charset="2"/>
              <a:buNone/>
            </a:pPr>
            <a:r>
              <a:rPr lang="en-US" altLang="en-US" sz="2400" smtClean="0">
                <a:latin typeface="Times New Roman" pitchFamily="18" charset="0"/>
                <a:cs typeface="Times New Roman" pitchFamily="18" charset="0"/>
              </a:rPr>
              <a:t>– restore </a:t>
            </a:r>
            <a:r>
              <a:rPr lang="en-US" altLang="en-US" sz="2400" b="1" smtClean="0">
                <a:latin typeface="Times New Roman" pitchFamily="18" charset="0"/>
                <a:cs typeface="Times New Roman" pitchFamily="18" charset="0"/>
              </a:rPr>
              <a:t>environmental balance</a:t>
            </a:r>
            <a:r>
              <a:rPr lang="en-US" altLang="en-US" sz="2400" smtClean="0">
                <a:latin typeface="Times New Roman" pitchFamily="18" charset="0"/>
                <a:cs typeface="Times New Roman" pitchFamily="18" charset="0"/>
              </a:rPr>
              <a:t>.</a:t>
            </a:r>
          </a:p>
        </p:txBody>
      </p:sp>
      <p:sp>
        <p:nvSpPr>
          <p:cNvPr id="10244" name="Slide Number Placeholder 3"/>
          <p:cNvSpPr>
            <a:spLocks noGrp="1"/>
          </p:cNvSpPr>
          <p:nvPr>
            <p:ph type="sldNum" sz="quarter" idx="12"/>
          </p:nvPr>
        </p:nvSpPr>
        <p:spPr bwMode="auto">
          <a:noFill/>
          <a:ln>
            <a:miter lim="800000"/>
            <a:headEnd/>
            <a:tailEnd/>
          </a:ln>
        </p:spPr>
        <p:txBody>
          <a:bodyPr/>
          <a:lstStyle/>
          <a:p>
            <a:fld id="{767804E5-684C-4935-88A9-12F2C6F8282E}" type="slidenum">
              <a:rPr lang="en-US" altLang="en-US"/>
              <a:pPr/>
              <a:t>61</a:t>
            </a:fld>
            <a:endParaRPr lang="en-US" alt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Content Placeholder 2"/>
          <p:cNvSpPr>
            <a:spLocks noGrp="1"/>
          </p:cNvSpPr>
          <p:nvPr>
            <p:ph idx="1"/>
          </p:nvPr>
        </p:nvSpPr>
        <p:spPr>
          <a:xfrm>
            <a:off x="1219200" y="228600"/>
            <a:ext cx="7715250" cy="6324600"/>
          </a:xfrm>
        </p:spPr>
        <p:txBody>
          <a:bodyPr/>
          <a:lstStyle/>
          <a:p>
            <a:pPr>
              <a:buFont typeface="Wingdings 2" pitchFamily="18" charset="2"/>
              <a:buNone/>
            </a:pPr>
            <a:r>
              <a:rPr lang="en-US" altLang="en-US" smtClean="0">
                <a:latin typeface="Times New Roman" pitchFamily="18" charset="0"/>
                <a:cs typeface="Times New Roman" pitchFamily="18" charset="0"/>
              </a:rPr>
              <a:t>Needs of 21</a:t>
            </a:r>
            <a:r>
              <a:rPr lang="en-US" altLang="en-US" baseline="30000" smtClean="0">
                <a:latin typeface="Times New Roman" pitchFamily="18" charset="0"/>
                <a:cs typeface="Times New Roman" pitchFamily="18" charset="0"/>
              </a:rPr>
              <a:t>st</a:t>
            </a:r>
            <a:r>
              <a:rPr lang="en-US" altLang="en-US" smtClean="0">
                <a:latin typeface="Times New Roman" pitchFamily="18" charset="0"/>
                <a:cs typeface="Times New Roman" pitchFamily="18" charset="0"/>
              </a:rPr>
              <a:t> century</a:t>
            </a:r>
          </a:p>
          <a:p>
            <a:pPr>
              <a:buFont typeface="Arial" charset="0"/>
              <a:buChar char="•"/>
            </a:pPr>
            <a:r>
              <a:rPr lang="en-US" altLang="en-US" b="1" smtClean="0">
                <a:latin typeface="Times New Roman" pitchFamily="18" charset="0"/>
                <a:cs typeface="Times New Roman" pitchFamily="18" charset="0"/>
              </a:rPr>
              <a:t>Increase renewable generation</a:t>
            </a:r>
          </a:p>
          <a:p>
            <a:pPr>
              <a:buFont typeface="Wingdings 2" pitchFamily="18" charset="2"/>
              <a:buNone/>
            </a:pPr>
            <a:r>
              <a:rPr lang="en-US" altLang="en-US" smtClean="0">
                <a:latin typeface="Times New Roman" pitchFamily="18" charset="0"/>
                <a:cs typeface="Times New Roman" pitchFamily="18" charset="0"/>
              </a:rPr>
              <a:t>– 7% of today’s energy supply comes from renewable sources (hydroelectric, wind, solar, biomass).</a:t>
            </a:r>
          </a:p>
          <a:p>
            <a:pPr>
              <a:buFont typeface="Wingdings 2" pitchFamily="18" charset="2"/>
              <a:buNone/>
            </a:pPr>
            <a:r>
              <a:rPr lang="en-US" altLang="en-US" smtClean="0">
                <a:latin typeface="Times New Roman" pitchFamily="18" charset="0"/>
                <a:cs typeface="Times New Roman" pitchFamily="18" charset="0"/>
              </a:rPr>
              <a:t>– Renewable generation must increase significantly but responsibly.</a:t>
            </a:r>
          </a:p>
          <a:p>
            <a:pPr>
              <a:buFont typeface="Wingdings 2" pitchFamily="18" charset="2"/>
              <a:buNone/>
            </a:pPr>
            <a:endParaRPr lang="en-US" altLang="en-US" smtClean="0">
              <a:latin typeface="Times New Roman" pitchFamily="18" charset="0"/>
              <a:cs typeface="Times New Roman" pitchFamily="18" charset="0"/>
            </a:endParaRPr>
          </a:p>
          <a:p>
            <a:pPr>
              <a:buFont typeface="Wingdings 2" pitchFamily="18" charset="2"/>
              <a:buNone/>
            </a:pPr>
            <a:endParaRPr lang="en-US" altLang="en-US" smtClean="0"/>
          </a:p>
        </p:txBody>
      </p:sp>
      <p:sp>
        <p:nvSpPr>
          <p:cNvPr id="11267" name="Slide Number Placeholder 3"/>
          <p:cNvSpPr>
            <a:spLocks noGrp="1"/>
          </p:cNvSpPr>
          <p:nvPr>
            <p:ph type="sldNum" sz="quarter" idx="12"/>
          </p:nvPr>
        </p:nvSpPr>
        <p:spPr bwMode="auto">
          <a:noFill/>
          <a:ln>
            <a:miter lim="800000"/>
            <a:headEnd/>
            <a:tailEnd/>
          </a:ln>
        </p:spPr>
        <p:txBody>
          <a:bodyPr/>
          <a:lstStyle/>
          <a:p>
            <a:fld id="{B223870E-8A53-46CE-924E-6A65E113D74D}" type="slidenum">
              <a:rPr lang="en-US" altLang="en-US"/>
              <a:pPr/>
              <a:t>62</a:t>
            </a:fld>
            <a:endParaRPr lang="en-US" alt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5100" y="457200"/>
            <a:ext cx="7499350" cy="5791200"/>
          </a:xfrm>
        </p:spPr>
        <p:txBody>
          <a:bodyPr/>
          <a:lstStyle/>
          <a:p>
            <a:pPr>
              <a:buFont typeface="Wingdings 2" pitchFamily="18" charset="2"/>
              <a:buNone/>
              <a:defRPr/>
            </a:pPr>
            <a:r>
              <a:rPr lang="en-US" altLang="en-US" dirty="0" smtClean="0">
                <a:latin typeface="Times New Roman" panose="02020603050405020304" pitchFamily="18" charset="0"/>
                <a:cs typeface="Times New Roman" panose="02020603050405020304" pitchFamily="18" charset="0"/>
              </a:rPr>
              <a:t>• </a:t>
            </a:r>
            <a:r>
              <a:rPr lang="en-US" altLang="en-US" b="1" dirty="0" smtClean="0">
                <a:latin typeface="Times New Roman" panose="02020603050405020304" pitchFamily="18" charset="0"/>
                <a:cs typeface="Times New Roman" panose="02020603050405020304" pitchFamily="18" charset="0"/>
              </a:rPr>
              <a:t>Increase nuclear generation suitably</a:t>
            </a:r>
          </a:p>
          <a:p>
            <a:pPr>
              <a:buFont typeface="Wingdings 2" pitchFamily="18" charset="2"/>
              <a:buNone/>
              <a:defRPr/>
            </a:pPr>
            <a:r>
              <a:rPr lang="en-US" altLang="en-US" dirty="0" smtClean="0">
                <a:latin typeface="Times New Roman" panose="02020603050405020304" pitchFamily="18" charset="0"/>
                <a:cs typeface="Times New Roman" panose="02020603050405020304" pitchFamily="18" charset="0"/>
              </a:rPr>
              <a:t>– 8% of today’s energy supply comes from nuclear power</a:t>
            </a:r>
          </a:p>
          <a:p>
            <a:pPr>
              <a:buFont typeface="Wingdings 2" pitchFamily="18" charset="2"/>
              <a:buNone/>
              <a:defRPr/>
            </a:pPr>
            <a:r>
              <a:rPr lang="en-US" altLang="en-US" dirty="0" smtClean="0">
                <a:latin typeface="Times New Roman" panose="02020603050405020304" pitchFamily="18" charset="0"/>
                <a:cs typeface="Times New Roman" panose="02020603050405020304" pitchFamily="18" charset="0"/>
              </a:rPr>
              <a:t>– Nuclear generation must increase so that there is adequate supply from steady sources.</a:t>
            </a:r>
          </a:p>
          <a:p>
            <a:pPr marL="82550" indent="0">
              <a:buFont typeface="Wingdings 2" pitchFamily="18" charset="2"/>
              <a:buNone/>
              <a:defRPr/>
            </a:pPr>
            <a:endParaRPr lang="en-US" dirty="0"/>
          </a:p>
        </p:txBody>
      </p:sp>
      <p:sp>
        <p:nvSpPr>
          <p:cNvPr id="12291" name="Slide Number Placeholder 3"/>
          <p:cNvSpPr>
            <a:spLocks noGrp="1"/>
          </p:cNvSpPr>
          <p:nvPr>
            <p:ph type="sldNum" sz="quarter" idx="12"/>
          </p:nvPr>
        </p:nvSpPr>
        <p:spPr bwMode="auto">
          <a:noFill/>
          <a:ln>
            <a:miter lim="800000"/>
            <a:headEnd/>
            <a:tailEnd/>
          </a:ln>
        </p:spPr>
        <p:txBody>
          <a:bodyPr/>
          <a:lstStyle/>
          <a:p>
            <a:fld id="{C5E7F525-FC2A-4771-960A-4D73A7F7CBC0}" type="slidenum">
              <a:rPr lang="en-US" altLang="en-US"/>
              <a:pPr/>
              <a:t>63</a:t>
            </a:fld>
            <a:endParaRPr lang="en-US" alt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52400"/>
            <a:ext cx="7867650" cy="609600"/>
          </a:xfrm>
        </p:spPr>
        <p:txBody>
          <a:bodyPr>
            <a:normAutofit fontScale="90000"/>
          </a:bodyPr>
          <a:lstStyle/>
          <a:p>
            <a:pPr>
              <a:defRPr/>
            </a:pPr>
            <a:r>
              <a:rPr lang="en-US" dirty="0" smtClean="0"/>
              <a:t>Sustainable utilization of resources</a:t>
            </a:r>
            <a:endParaRPr lang="en-US" dirty="0"/>
          </a:p>
        </p:txBody>
      </p:sp>
      <p:sp>
        <p:nvSpPr>
          <p:cNvPr id="13315" name="Content Placeholder 2"/>
          <p:cNvSpPr>
            <a:spLocks noGrp="1"/>
          </p:cNvSpPr>
          <p:nvPr>
            <p:ph idx="1"/>
          </p:nvPr>
        </p:nvSpPr>
        <p:spPr>
          <a:xfrm>
            <a:off x="1143000" y="914400"/>
            <a:ext cx="7791450" cy="5562600"/>
          </a:xfrm>
        </p:spPr>
        <p:txBody>
          <a:bodyPr/>
          <a:lstStyle/>
          <a:p>
            <a:pPr>
              <a:buFont typeface="Wingdings 2" pitchFamily="18" charset="2"/>
              <a:buNone/>
            </a:pPr>
            <a:r>
              <a:rPr lang="en-US" altLang="en-US" sz="2800" smtClean="0">
                <a:latin typeface="Times New Roman" pitchFamily="18" charset="0"/>
                <a:cs typeface="Times New Roman" pitchFamily="18" charset="0"/>
              </a:rPr>
              <a:t>• </a:t>
            </a:r>
            <a:r>
              <a:rPr lang="en-US" altLang="en-US" sz="2800" b="1" smtClean="0">
                <a:latin typeface="Times New Roman" pitchFamily="18" charset="0"/>
                <a:cs typeface="Times New Roman" pitchFamily="18" charset="0"/>
              </a:rPr>
              <a:t>Technological enablers</a:t>
            </a:r>
          </a:p>
          <a:p>
            <a:pPr>
              <a:buFont typeface="Wingdings 2" pitchFamily="18" charset="2"/>
              <a:buNone/>
            </a:pPr>
            <a:r>
              <a:rPr lang="en-US" altLang="en-US" sz="2800" smtClean="0">
                <a:latin typeface="Times New Roman" pitchFamily="18" charset="0"/>
                <a:cs typeface="Times New Roman" pitchFamily="18" charset="0"/>
              </a:rPr>
              <a:t>– Energy efficient buildings with thermal storage</a:t>
            </a:r>
          </a:p>
          <a:p>
            <a:pPr>
              <a:buFont typeface="Wingdings 2" pitchFamily="18" charset="2"/>
              <a:buNone/>
            </a:pPr>
            <a:r>
              <a:rPr lang="en-US" altLang="en-US" sz="2800" smtClean="0">
                <a:latin typeface="Times New Roman" pitchFamily="18" charset="0"/>
                <a:cs typeface="Times New Roman" pitchFamily="18" charset="0"/>
              </a:rPr>
              <a:t>– “Smart” homes and “smart” appliances</a:t>
            </a:r>
          </a:p>
          <a:p>
            <a:pPr>
              <a:buFont typeface="Wingdings 2" pitchFamily="18" charset="2"/>
              <a:buNone/>
            </a:pPr>
            <a:r>
              <a:rPr lang="en-US" altLang="en-US" sz="2800" smtClean="0">
                <a:latin typeface="Times New Roman" pitchFamily="18" charset="0"/>
                <a:cs typeface="Times New Roman" pitchFamily="18" charset="0"/>
              </a:rPr>
              <a:t>– Demand response and load management programs</a:t>
            </a:r>
          </a:p>
          <a:p>
            <a:pPr>
              <a:buFont typeface="Wingdings 2" pitchFamily="18" charset="2"/>
              <a:buNone/>
            </a:pPr>
            <a:r>
              <a:rPr lang="en-US" altLang="en-US" sz="2800" smtClean="0">
                <a:latin typeface="Times New Roman" pitchFamily="18" charset="0"/>
                <a:cs typeface="Times New Roman" pitchFamily="18" charset="0"/>
              </a:rPr>
              <a:t>– Energy efficient transportation: hybrid and electric vehicles</a:t>
            </a:r>
          </a:p>
          <a:p>
            <a:pPr>
              <a:buFont typeface="Wingdings 2" pitchFamily="18" charset="2"/>
              <a:buNone/>
            </a:pPr>
            <a:r>
              <a:rPr lang="en-US" altLang="en-US" sz="2800" smtClean="0">
                <a:latin typeface="Times New Roman" pitchFamily="18" charset="0"/>
                <a:cs typeface="Times New Roman" pitchFamily="18" charset="0"/>
              </a:rPr>
              <a:t>– Storage and direct conversion technologies</a:t>
            </a:r>
          </a:p>
          <a:p>
            <a:pPr>
              <a:buFont typeface="Wingdings 2" pitchFamily="18" charset="2"/>
              <a:buNone/>
            </a:pPr>
            <a:r>
              <a:rPr lang="en-US" altLang="en-US" sz="2800" smtClean="0">
                <a:latin typeface="Times New Roman" pitchFamily="18" charset="0"/>
                <a:cs typeface="Times New Roman" pitchFamily="18" charset="0"/>
              </a:rPr>
              <a:t>• </a:t>
            </a:r>
            <a:r>
              <a:rPr lang="en-US" altLang="en-US" sz="2800" b="1" smtClean="0">
                <a:latin typeface="Times New Roman" pitchFamily="18" charset="0"/>
                <a:cs typeface="Times New Roman" pitchFamily="18" charset="0"/>
              </a:rPr>
              <a:t>Growing need for conservation</a:t>
            </a:r>
          </a:p>
          <a:p>
            <a:pPr>
              <a:buFont typeface="Wingdings 2" pitchFamily="18" charset="2"/>
              <a:buNone/>
            </a:pPr>
            <a:r>
              <a:rPr lang="en-US" altLang="en-US" sz="2800" b="1" smtClean="0">
                <a:latin typeface="Times New Roman" pitchFamily="18" charset="0"/>
                <a:cs typeface="Times New Roman" pitchFamily="18" charset="0"/>
              </a:rPr>
              <a:t>• Demand profiles will change significantly</a:t>
            </a:r>
          </a:p>
          <a:p>
            <a:pPr>
              <a:buFont typeface="Wingdings 2" pitchFamily="18" charset="2"/>
              <a:buNone/>
            </a:pPr>
            <a:r>
              <a:rPr lang="en-US" altLang="en-US" sz="2800" smtClean="0">
                <a:latin typeface="Times New Roman" pitchFamily="18" charset="0"/>
                <a:cs typeface="Times New Roman" pitchFamily="18" charset="0"/>
              </a:rPr>
              <a:t>– Composition of load is changing</a:t>
            </a:r>
          </a:p>
          <a:p>
            <a:pPr>
              <a:buFont typeface="Wingdings 2" pitchFamily="18" charset="2"/>
              <a:buNone/>
            </a:pPr>
            <a:r>
              <a:rPr lang="en-US" altLang="en-US" sz="2800" smtClean="0">
                <a:latin typeface="Times New Roman" pitchFamily="18" charset="0"/>
                <a:cs typeface="Times New Roman" pitchFamily="18" charset="0"/>
              </a:rPr>
              <a:t>– Load factor is likely to change too</a:t>
            </a:r>
          </a:p>
        </p:txBody>
      </p:sp>
      <p:sp>
        <p:nvSpPr>
          <p:cNvPr id="13316" name="Slide Number Placeholder 3"/>
          <p:cNvSpPr>
            <a:spLocks noGrp="1"/>
          </p:cNvSpPr>
          <p:nvPr>
            <p:ph type="sldNum" sz="quarter" idx="12"/>
          </p:nvPr>
        </p:nvSpPr>
        <p:spPr bwMode="auto">
          <a:noFill/>
          <a:ln>
            <a:miter lim="800000"/>
            <a:headEnd/>
            <a:tailEnd/>
          </a:ln>
        </p:spPr>
        <p:txBody>
          <a:bodyPr/>
          <a:lstStyle/>
          <a:p>
            <a:fld id="{5D92C1F4-6DAB-4428-885F-D28AA8607DF9}" type="slidenum">
              <a:rPr lang="en-US" altLang="en-US"/>
              <a:pPr/>
              <a:t>64</a:t>
            </a:fld>
            <a:endParaRPr lang="en-US" alt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7497763" cy="563563"/>
          </a:xfrm>
        </p:spPr>
        <p:txBody>
          <a:bodyPr>
            <a:noAutofit/>
          </a:bodyPr>
          <a:lstStyle/>
          <a:p>
            <a:pPr eaLnBrk="1" fontAlgn="auto" hangingPunct="1">
              <a:spcAft>
                <a:spcPts val="0"/>
              </a:spcAft>
              <a:defRPr/>
            </a:pPr>
            <a:r>
              <a:rPr lang="en-US" sz="3200" dirty="0" smtClean="0">
                <a:solidFill>
                  <a:schemeClr val="tx2">
                    <a:satMod val="130000"/>
                  </a:schemeClr>
                </a:solidFill>
              </a:rPr>
              <a:t>Forms of renewable energy resources</a:t>
            </a:r>
            <a:endParaRPr lang="en-US" sz="3200" dirty="0">
              <a:solidFill>
                <a:schemeClr val="tx2">
                  <a:satMod val="130000"/>
                </a:schemeClr>
              </a:solidFill>
            </a:endParaRPr>
          </a:p>
        </p:txBody>
      </p:sp>
      <p:sp>
        <p:nvSpPr>
          <p:cNvPr id="14339" name="Content Placeholder 2"/>
          <p:cNvSpPr>
            <a:spLocks noGrp="1"/>
          </p:cNvSpPr>
          <p:nvPr>
            <p:ph idx="1"/>
          </p:nvPr>
        </p:nvSpPr>
        <p:spPr>
          <a:xfrm>
            <a:off x="1066800" y="838200"/>
            <a:ext cx="7867650" cy="5791200"/>
          </a:xfrm>
        </p:spPr>
        <p:txBody>
          <a:bodyPr/>
          <a:lstStyle/>
          <a:p>
            <a:pPr eaLnBrk="1" hangingPunct="1"/>
            <a:r>
              <a:rPr lang="en-US" altLang="en-US" b="1" smtClean="0"/>
              <a:t>Wind turbines and wind farms,</a:t>
            </a:r>
          </a:p>
          <a:p>
            <a:pPr eaLnBrk="1" hangingPunct="1"/>
            <a:r>
              <a:rPr lang="en-US" altLang="en-US" b="1" smtClean="0"/>
              <a:t>Solar photovoltaic (PV) cells,</a:t>
            </a:r>
          </a:p>
          <a:p>
            <a:pPr eaLnBrk="1" hangingPunct="1"/>
            <a:r>
              <a:rPr lang="en-US" altLang="en-US" b="1" smtClean="0"/>
              <a:t>Solar-thermal energy,</a:t>
            </a:r>
          </a:p>
          <a:p>
            <a:pPr eaLnBrk="1" hangingPunct="1"/>
            <a:r>
              <a:rPr lang="en-US" altLang="en-US" b="1" smtClean="0"/>
              <a:t>Fuel Cells</a:t>
            </a:r>
          </a:p>
          <a:p>
            <a:pPr eaLnBrk="1" hangingPunct="1"/>
            <a:r>
              <a:rPr lang="en-US" altLang="en-US" b="1" smtClean="0"/>
              <a:t>Geothermal</a:t>
            </a:r>
          </a:p>
          <a:p>
            <a:pPr eaLnBrk="1" hangingPunct="1"/>
            <a:r>
              <a:rPr lang="en-US" altLang="en-US" b="1" smtClean="0"/>
              <a:t>Wave and tidal energy</a:t>
            </a:r>
          </a:p>
          <a:p>
            <a:pPr eaLnBrk="1" hangingPunct="1"/>
            <a:r>
              <a:rPr lang="en-US" altLang="en-US" b="1" smtClean="0"/>
              <a:t>Biomass</a:t>
            </a:r>
          </a:p>
          <a:p>
            <a:pPr eaLnBrk="1" hangingPunct="1"/>
            <a:r>
              <a:rPr lang="en-US" altLang="en-US" b="1" smtClean="0"/>
              <a:t>Micro or mini hydro</a:t>
            </a:r>
            <a:endParaRPr lang="en-US" altLang="en-US" smtClean="0"/>
          </a:p>
        </p:txBody>
      </p:sp>
      <p:sp>
        <p:nvSpPr>
          <p:cNvPr id="14340" name="Slide Number Placeholder 3"/>
          <p:cNvSpPr>
            <a:spLocks noGrp="1"/>
          </p:cNvSpPr>
          <p:nvPr>
            <p:ph type="sldNum" sz="quarter" idx="12"/>
          </p:nvPr>
        </p:nvSpPr>
        <p:spPr bwMode="auto">
          <a:noFill/>
          <a:ln>
            <a:miter lim="800000"/>
            <a:headEnd/>
            <a:tailEnd/>
          </a:ln>
        </p:spPr>
        <p:txBody>
          <a:bodyPr/>
          <a:lstStyle/>
          <a:p>
            <a:fld id="{49C3C547-F392-4DD7-957B-D975B117E181}" type="slidenum">
              <a:rPr lang="en-US" altLang="en-US"/>
              <a:pPr/>
              <a:t>65</a:t>
            </a:fld>
            <a:endParaRPr lang="en-US" alt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p:cNvSpPr>
            <a:spLocks noGrp="1"/>
          </p:cNvSpPr>
          <p:nvPr>
            <p:ph type="sldNum" sz="quarter" idx="12"/>
          </p:nvPr>
        </p:nvSpPr>
        <p:spPr bwMode="auto">
          <a:noFill/>
          <a:ln>
            <a:miter lim="800000"/>
            <a:headEnd/>
            <a:tailEnd/>
          </a:ln>
        </p:spPr>
        <p:txBody>
          <a:bodyPr/>
          <a:lstStyle/>
          <a:p>
            <a:fld id="{86AEE66C-4C7A-40B9-95D0-D4750119D92D}" type="slidenum">
              <a:rPr lang="en-US" altLang="en-US"/>
              <a:pPr/>
              <a:t>66</a:t>
            </a:fld>
            <a:endParaRPr lang="en-US" altLang="en-US"/>
          </a:p>
        </p:txBody>
      </p:sp>
      <p:pic>
        <p:nvPicPr>
          <p:cNvPr id="15363" name="Picture 2"/>
          <p:cNvPicPr>
            <a:picLocks noGrp="1" noChangeAspect="1" noChangeArrowheads="1"/>
          </p:cNvPicPr>
          <p:nvPr>
            <p:ph idx="1"/>
          </p:nvPr>
        </p:nvPicPr>
        <p:blipFill>
          <a:blip r:embed="rId2"/>
          <a:srcRect/>
          <a:stretch>
            <a:fillRect/>
          </a:stretch>
        </p:blipFill>
        <p:spPr>
          <a:xfrm>
            <a:off x="1219200" y="228600"/>
            <a:ext cx="3524250" cy="2438400"/>
          </a:xfrm>
          <a:noFill/>
        </p:spPr>
      </p:pic>
      <p:pic>
        <p:nvPicPr>
          <p:cNvPr id="15364" name="Picture 3"/>
          <p:cNvPicPr>
            <a:picLocks noChangeAspect="1" noChangeArrowheads="1"/>
          </p:cNvPicPr>
          <p:nvPr/>
        </p:nvPicPr>
        <p:blipFill>
          <a:blip r:embed="rId3"/>
          <a:srcRect/>
          <a:stretch>
            <a:fillRect/>
          </a:stretch>
        </p:blipFill>
        <p:spPr bwMode="auto">
          <a:xfrm>
            <a:off x="1219200" y="3352800"/>
            <a:ext cx="3617913" cy="2667000"/>
          </a:xfrm>
          <a:prstGeom prst="rect">
            <a:avLst/>
          </a:prstGeom>
          <a:noFill/>
          <a:ln w="9525">
            <a:noFill/>
            <a:miter lim="800000"/>
            <a:headEnd/>
            <a:tailEnd/>
          </a:ln>
        </p:spPr>
      </p:pic>
      <p:pic>
        <p:nvPicPr>
          <p:cNvPr id="15365" name="Picture 4"/>
          <p:cNvPicPr>
            <a:picLocks noChangeAspect="1" noChangeArrowheads="1"/>
          </p:cNvPicPr>
          <p:nvPr/>
        </p:nvPicPr>
        <p:blipFill>
          <a:blip r:embed="rId4"/>
          <a:srcRect/>
          <a:stretch>
            <a:fillRect/>
          </a:stretch>
        </p:blipFill>
        <p:spPr bwMode="auto">
          <a:xfrm>
            <a:off x="5257800" y="381000"/>
            <a:ext cx="3209925" cy="2286000"/>
          </a:xfrm>
          <a:prstGeom prst="rect">
            <a:avLst/>
          </a:prstGeom>
          <a:noFill/>
          <a:ln w="9525">
            <a:noFill/>
            <a:miter lim="800000"/>
            <a:headEnd/>
            <a:tailEnd/>
          </a:ln>
        </p:spPr>
      </p:pic>
      <p:pic>
        <p:nvPicPr>
          <p:cNvPr id="15366" name="Picture 8"/>
          <p:cNvPicPr>
            <a:picLocks noChangeAspect="1" noChangeArrowheads="1"/>
          </p:cNvPicPr>
          <p:nvPr/>
        </p:nvPicPr>
        <p:blipFill>
          <a:blip r:embed="rId5"/>
          <a:srcRect/>
          <a:stretch>
            <a:fillRect/>
          </a:stretch>
        </p:blipFill>
        <p:spPr bwMode="auto">
          <a:xfrm>
            <a:off x="5334000" y="3276600"/>
            <a:ext cx="3181350" cy="2819400"/>
          </a:xfrm>
          <a:prstGeom prst="rect">
            <a:avLst/>
          </a:prstGeom>
          <a:noFill/>
          <a:ln w="9525">
            <a:noFill/>
            <a:miter lim="800000"/>
            <a:headEnd/>
            <a:tailEnd/>
          </a:ln>
        </p:spPr>
      </p:pic>
      <p:sp>
        <p:nvSpPr>
          <p:cNvPr id="15367" name="TextBox 11"/>
          <p:cNvSpPr txBox="1">
            <a:spLocks noChangeArrowheads="1"/>
          </p:cNvSpPr>
          <p:nvPr/>
        </p:nvSpPr>
        <p:spPr bwMode="auto">
          <a:xfrm>
            <a:off x="1295400" y="2819400"/>
            <a:ext cx="3124200" cy="369888"/>
          </a:xfrm>
          <a:prstGeom prst="rect">
            <a:avLst/>
          </a:prstGeom>
          <a:noFill/>
          <a:ln w="9525">
            <a:noFill/>
            <a:miter lim="800000"/>
            <a:headEnd/>
            <a:tailEnd/>
          </a:ln>
        </p:spPr>
        <p:txBody>
          <a:bodyPr>
            <a:spAutoFit/>
          </a:bodyPr>
          <a:lstStyle/>
          <a:p>
            <a:pPr eaLnBrk="1" hangingPunct="1"/>
            <a:r>
              <a:rPr lang="en-US" altLang="en-US">
                <a:latin typeface="Gill Sans MT" pitchFamily="34" charset="0"/>
              </a:rPr>
              <a:t>SOLAR REFRIGERATION</a:t>
            </a:r>
          </a:p>
        </p:txBody>
      </p:sp>
      <p:sp>
        <p:nvSpPr>
          <p:cNvPr id="15368" name="TextBox 12"/>
          <p:cNvSpPr txBox="1">
            <a:spLocks noChangeArrowheads="1"/>
          </p:cNvSpPr>
          <p:nvPr/>
        </p:nvSpPr>
        <p:spPr bwMode="auto">
          <a:xfrm>
            <a:off x="5181600" y="2895600"/>
            <a:ext cx="3124200" cy="369888"/>
          </a:xfrm>
          <a:prstGeom prst="rect">
            <a:avLst/>
          </a:prstGeom>
          <a:noFill/>
          <a:ln w="9525">
            <a:noFill/>
            <a:miter lim="800000"/>
            <a:headEnd/>
            <a:tailEnd/>
          </a:ln>
        </p:spPr>
        <p:txBody>
          <a:bodyPr>
            <a:spAutoFit/>
          </a:bodyPr>
          <a:lstStyle/>
          <a:p>
            <a:pPr eaLnBrk="1" hangingPunct="1"/>
            <a:r>
              <a:rPr lang="en-US" altLang="en-US">
                <a:latin typeface="Gill Sans MT" pitchFamily="34" charset="0"/>
              </a:rPr>
              <a:t>HYDROPOWER</a:t>
            </a:r>
          </a:p>
        </p:txBody>
      </p:sp>
      <p:sp>
        <p:nvSpPr>
          <p:cNvPr id="15369" name="TextBox 13"/>
          <p:cNvSpPr txBox="1">
            <a:spLocks noChangeArrowheads="1"/>
          </p:cNvSpPr>
          <p:nvPr/>
        </p:nvSpPr>
        <p:spPr bwMode="auto">
          <a:xfrm>
            <a:off x="1219200" y="6172200"/>
            <a:ext cx="2971800" cy="369888"/>
          </a:xfrm>
          <a:prstGeom prst="rect">
            <a:avLst/>
          </a:prstGeom>
          <a:noFill/>
          <a:ln w="9525">
            <a:noFill/>
            <a:miter lim="800000"/>
            <a:headEnd/>
            <a:tailEnd/>
          </a:ln>
        </p:spPr>
        <p:txBody>
          <a:bodyPr>
            <a:spAutoFit/>
          </a:bodyPr>
          <a:lstStyle/>
          <a:p>
            <a:pPr eaLnBrk="1" hangingPunct="1"/>
            <a:r>
              <a:rPr lang="en-US" altLang="en-US">
                <a:latin typeface="Gill Sans MT" pitchFamily="34" charset="0"/>
              </a:rPr>
              <a:t>BIOMASS</a:t>
            </a:r>
          </a:p>
        </p:txBody>
      </p:sp>
      <p:sp>
        <p:nvSpPr>
          <p:cNvPr id="15370" name="TextBox 14"/>
          <p:cNvSpPr txBox="1">
            <a:spLocks noChangeArrowheads="1"/>
          </p:cNvSpPr>
          <p:nvPr/>
        </p:nvSpPr>
        <p:spPr bwMode="auto">
          <a:xfrm>
            <a:off x="5334000" y="6019800"/>
            <a:ext cx="2514600" cy="369888"/>
          </a:xfrm>
          <a:prstGeom prst="rect">
            <a:avLst/>
          </a:prstGeom>
          <a:noFill/>
          <a:ln w="9525">
            <a:noFill/>
            <a:miter lim="800000"/>
            <a:headEnd/>
            <a:tailEnd/>
          </a:ln>
        </p:spPr>
        <p:txBody>
          <a:bodyPr>
            <a:spAutoFit/>
          </a:bodyPr>
          <a:lstStyle/>
          <a:p>
            <a:pPr eaLnBrk="1" hangingPunct="1"/>
            <a:r>
              <a:rPr lang="en-US" altLang="en-US">
                <a:latin typeface="Gill Sans MT" pitchFamily="34" charset="0"/>
              </a:rPr>
              <a:t>WAVE ENERGY</a:t>
            </a:r>
          </a:p>
        </p:txBody>
      </p:sp>
      <p:sp>
        <p:nvSpPr>
          <p:cNvPr id="15371" name="TextBox 15"/>
          <p:cNvSpPr txBox="1">
            <a:spLocks noChangeArrowheads="1"/>
          </p:cNvSpPr>
          <p:nvPr/>
        </p:nvSpPr>
        <p:spPr bwMode="auto">
          <a:xfrm>
            <a:off x="2819400" y="6477000"/>
            <a:ext cx="1371600" cy="381000"/>
          </a:xfrm>
          <a:prstGeom prst="rect">
            <a:avLst/>
          </a:prstGeom>
          <a:noFill/>
          <a:ln w="9525">
            <a:noFill/>
            <a:miter lim="800000"/>
            <a:headEnd/>
            <a:tailEnd/>
          </a:ln>
        </p:spPr>
        <p:txBody>
          <a:bodyPr>
            <a:spAutoFit/>
          </a:bodyPr>
          <a:lstStyle/>
          <a:p>
            <a:pPr eaLnBrk="1" hangingPunct="1"/>
            <a:r>
              <a:rPr lang="en-US" altLang="en-US">
                <a:latin typeface="Gill Sans MT" pitchFamily="34" charset="0"/>
              </a:rPr>
              <a:t>Fig 1</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p:cNvSpPr>
            <a:spLocks noGrp="1"/>
          </p:cNvSpPr>
          <p:nvPr>
            <p:ph type="sldNum" sz="quarter" idx="12"/>
          </p:nvPr>
        </p:nvSpPr>
        <p:spPr bwMode="auto">
          <a:noFill/>
          <a:ln>
            <a:miter lim="800000"/>
            <a:headEnd/>
            <a:tailEnd/>
          </a:ln>
        </p:spPr>
        <p:txBody>
          <a:bodyPr/>
          <a:lstStyle/>
          <a:p>
            <a:fld id="{49874898-8D6A-4837-A43B-2F51C442607A}" type="slidenum">
              <a:rPr lang="en-US" altLang="en-US"/>
              <a:pPr/>
              <a:t>67</a:t>
            </a:fld>
            <a:endParaRPr lang="en-US" altLang="en-US"/>
          </a:p>
        </p:txBody>
      </p:sp>
      <p:pic>
        <p:nvPicPr>
          <p:cNvPr id="16387" name="Picture 2"/>
          <p:cNvPicPr>
            <a:picLocks noGrp="1" noChangeAspect="1" noChangeArrowheads="1"/>
          </p:cNvPicPr>
          <p:nvPr>
            <p:ph idx="1"/>
          </p:nvPr>
        </p:nvPicPr>
        <p:blipFill>
          <a:blip r:embed="rId3"/>
          <a:srcRect/>
          <a:stretch>
            <a:fillRect/>
          </a:stretch>
        </p:blipFill>
        <p:spPr>
          <a:xfrm>
            <a:off x="1066800" y="0"/>
            <a:ext cx="3429000" cy="1676400"/>
          </a:xfrm>
          <a:noFill/>
        </p:spPr>
      </p:pic>
      <p:pic>
        <p:nvPicPr>
          <p:cNvPr id="16388" name="Picture 3"/>
          <p:cNvPicPr>
            <a:picLocks noChangeAspect="1" noChangeArrowheads="1"/>
          </p:cNvPicPr>
          <p:nvPr/>
        </p:nvPicPr>
        <p:blipFill>
          <a:blip r:embed="rId4"/>
          <a:srcRect/>
          <a:stretch>
            <a:fillRect/>
          </a:stretch>
        </p:blipFill>
        <p:spPr bwMode="auto">
          <a:xfrm>
            <a:off x="4876800" y="0"/>
            <a:ext cx="3810000" cy="1752600"/>
          </a:xfrm>
          <a:prstGeom prst="rect">
            <a:avLst/>
          </a:prstGeom>
          <a:noFill/>
          <a:ln w="9525">
            <a:noFill/>
            <a:miter lim="800000"/>
            <a:headEnd/>
            <a:tailEnd/>
          </a:ln>
        </p:spPr>
      </p:pic>
      <p:pic>
        <p:nvPicPr>
          <p:cNvPr id="16389" name="Picture 5"/>
          <p:cNvPicPr>
            <a:picLocks noChangeAspect="1" noChangeArrowheads="1"/>
          </p:cNvPicPr>
          <p:nvPr/>
        </p:nvPicPr>
        <p:blipFill>
          <a:blip r:embed="rId5"/>
          <a:srcRect/>
          <a:stretch>
            <a:fillRect/>
          </a:stretch>
        </p:blipFill>
        <p:spPr bwMode="auto">
          <a:xfrm>
            <a:off x="1066800" y="2133600"/>
            <a:ext cx="3429000" cy="1800225"/>
          </a:xfrm>
          <a:prstGeom prst="rect">
            <a:avLst/>
          </a:prstGeom>
          <a:noFill/>
          <a:ln w="9525">
            <a:noFill/>
            <a:miter lim="800000"/>
            <a:headEnd/>
            <a:tailEnd/>
          </a:ln>
        </p:spPr>
      </p:pic>
      <p:pic>
        <p:nvPicPr>
          <p:cNvPr id="16390" name="Picture 7"/>
          <p:cNvPicPr>
            <a:picLocks noChangeAspect="1" noChangeArrowheads="1"/>
          </p:cNvPicPr>
          <p:nvPr/>
        </p:nvPicPr>
        <p:blipFill>
          <a:blip r:embed="rId6"/>
          <a:srcRect/>
          <a:stretch>
            <a:fillRect/>
          </a:stretch>
        </p:blipFill>
        <p:spPr bwMode="auto">
          <a:xfrm>
            <a:off x="4724400" y="2057400"/>
            <a:ext cx="3962400" cy="1828800"/>
          </a:xfrm>
          <a:prstGeom prst="rect">
            <a:avLst/>
          </a:prstGeom>
          <a:noFill/>
          <a:ln w="9525">
            <a:noFill/>
            <a:miter lim="800000"/>
            <a:headEnd/>
            <a:tailEnd/>
          </a:ln>
        </p:spPr>
      </p:pic>
      <p:pic>
        <p:nvPicPr>
          <p:cNvPr id="16391" name="Picture 8"/>
          <p:cNvPicPr>
            <a:picLocks noChangeAspect="1" noChangeArrowheads="1"/>
          </p:cNvPicPr>
          <p:nvPr/>
        </p:nvPicPr>
        <p:blipFill>
          <a:blip r:embed="rId7"/>
          <a:srcRect/>
          <a:stretch>
            <a:fillRect/>
          </a:stretch>
        </p:blipFill>
        <p:spPr bwMode="auto">
          <a:xfrm>
            <a:off x="1143000" y="4343400"/>
            <a:ext cx="3529013" cy="2057400"/>
          </a:xfrm>
          <a:prstGeom prst="rect">
            <a:avLst/>
          </a:prstGeom>
          <a:noFill/>
          <a:ln w="9525">
            <a:noFill/>
            <a:miter lim="800000"/>
            <a:headEnd/>
            <a:tailEnd/>
          </a:ln>
        </p:spPr>
      </p:pic>
      <p:pic>
        <p:nvPicPr>
          <p:cNvPr id="16392" name="Picture 9"/>
          <p:cNvPicPr>
            <a:picLocks noChangeAspect="1" noChangeArrowheads="1"/>
          </p:cNvPicPr>
          <p:nvPr/>
        </p:nvPicPr>
        <p:blipFill>
          <a:blip r:embed="rId8"/>
          <a:srcRect/>
          <a:stretch>
            <a:fillRect/>
          </a:stretch>
        </p:blipFill>
        <p:spPr bwMode="auto">
          <a:xfrm>
            <a:off x="4724400" y="4419600"/>
            <a:ext cx="3962400" cy="1905000"/>
          </a:xfrm>
          <a:prstGeom prst="rect">
            <a:avLst/>
          </a:prstGeom>
          <a:noFill/>
          <a:ln w="9525">
            <a:noFill/>
            <a:miter lim="800000"/>
            <a:headEnd/>
            <a:tailEnd/>
          </a:ln>
        </p:spPr>
      </p:pic>
      <p:sp>
        <p:nvSpPr>
          <p:cNvPr id="16393" name="TextBox 12"/>
          <p:cNvSpPr txBox="1">
            <a:spLocks noChangeArrowheads="1"/>
          </p:cNvSpPr>
          <p:nvPr/>
        </p:nvSpPr>
        <p:spPr bwMode="auto">
          <a:xfrm>
            <a:off x="1143000" y="1676400"/>
            <a:ext cx="2286000" cy="369888"/>
          </a:xfrm>
          <a:prstGeom prst="rect">
            <a:avLst/>
          </a:prstGeom>
          <a:noFill/>
          <a:ln w="9525">
            <a:noFill/>
            <a:miter lim="800000"/>
            <a:headEnd/>
            <a:tailEnd/>
          </a:ln>
        </p:spPr>
        <p:txBody>
          <a:bodyPr>
            <a:spAutoFit/>
          </a:bodyPr>
          <a:lstStyle/>
          <a:p>
            <a:pPr eaLnBrk="1" hangingPunct="1"/>
            <a:r>
              <a:rPr lang="en-US" altLang="en-US">
                <a:latin typeface="Gill Sans MT" pitchFamily="34" charset="0"/>
              </a:rPr>
              <a:t>MICROTURBINE</a:t>
            </a:r>
          </a:p>
        </p:txBody>
      </p:sp>
      <p:sp>
        <p:nvSpPr>
          <p:cNvPr id="16394" name="TextBox 13"/>
          <p:cNvSpPr txBox="1">
            <a:spLocks noChangeArrowheads="1"/>
          </p:cNvSpPr>
          <p:nvPr/>
        </p:nvSpPr>
        <p:spPr bwMode="auto">
          <a:xfrm>
            <a:off x="4876800" y="1600200"/>
            <a:ext cx="2743200" cy="369888"/>
          </a:xfrm>
          <a:prstGeom prst="rect">
            <a:avLst/>
          </a:prstGeom>
          <a:noFill/>
          <a:ln w="9525">
            <a:noFill/>
            <a:miter lim="800000"/>
            <a:headEnd/>
            <a:tailEnd/>
          </a:ln>
        </p:spPr>
        <p:txBody>
          <a:bodyPr>
            <a:spAutoFit/>
          </a:bodyPr>
          <a:lstStyle/>
          <a:p>
            <a:pPr eaLnBrk="1" hangingPunct="1"/>
            <a:r>
              <a:rPr lang="en-US" altLang="en-US">
                <a:latin typeface="Gill Sans MT" pitchFamily="34" charset="0"/>
              </a:rPr>
              <a:t>FUEL CELL</a:t>
            </a:r>
          </a:p>
        </p:txBody>
      </p:sp>
      <p:sp>
        <p:nvSpPr>
          <p:cNvPr id="16395" name="TextBox 14"/>
          <p:cNvSpPr txBox="1">
            <a:spLocks noChangeArrowheads="1"/>
          </p:cNvSpPr>
          <p:nvPr/>
        </p:nvSpPr>
        <p:spPr bwMode="auto">
          <a:xfrm>
            <a:off x="1066800" y="3962400"/>
            <a:ext cx="2667000" cy="369888"/>
          </a:xfrm>
          <a:prstGeom prst="rect">
            <a:avLst/>
          </a:prstGeom>
          <a:noFill/>
          <a:ln w="9525">
            <a:noFill/>
            <a:miter lim="800000"/>
            <a:headEnd/>
            <a:tailEnd/>
          </a:ln>
        </p:spPr>
        <p:txBody>
          <a:bodyPr>
            <a:spAutoFit/>
          </a:bodyPr>
          <a:lstStyle/>
          <a:p>
            <a:pPr eaLnBrk="1" hangingPunct="1"/>
            <a:r>
              <a:rPr lang="en-US" altLang="en-US">
                <a:latin typeface="Gill Sans MT" pitchFamily="34" charset="0"/>
              </a:rPr>
              <a:t>SOLAR THERMAL</a:t>
            </a:r>
          </a:p>
        </p:txBody>
      </p:sp>
      <p:sp>
        <p:nvSpPr>
          <p:cNvPr id="16396" name="TextBox 15"/>
          <p:cNvSpPr txBox="1">
            <a:spLocks noChangeArrowheads="1"/>
          </p:cNvSpPr>
          <p:nvPr/>
        </p:nvSpPr>
        <p:spPr bwMode="auto">
          <a:xfrm>
            <a:off x="4724400" y="3886200"/>
            <a:ext cx="3352800" cy="381000"/>
          </a:xfrm>
          <a:prstGeom prst="rect">
            <a:avLst/>
          </a:prstGeom>
          <a:noFill/>
          <a:ln w="9525">
            <a:noFill/>
            <a:miter lim="800000"/>
            <a:headEnd/>
            <a:tailEnd/>
          </a:ln>
        </p:spPr>
        <p:txBody>
          <a:bodyPr>
            <a:spAutoFit/>
          </a:bodyPr>
          <a:lstStyle/>
          <a:p>
            <a:pPr eaLnBrk="1" hangingPunct="1"/>
            <a:r>
              <a:rPr lang="en-US" altLang="en-US">
                <a:latin typeface="Gill Sans MT" pitchFamily="34" charset="0"/>
              </a:rPr>
              <a:t>PHOTOVOLTAIC</a:t>
            </a:r>
          </a:p>
        </p:txBody>
      </p:sp>
      <p:sp>
        <p:nvSpPr>
          <p:cNvPr id="16397" name="TextBox 16"/>
          <p:cNvSpPr txBox="1">
            <a:spLocks noChangeArrowheads="1"/>
          </p:cNvSpPr>
          <p:nvPr/>
        </p:nvSpPr>
        <p:spPr bwMode="auto">
          <a:xfrm>
            <a:off x="1143000" y="6477000"/>
            <a:ext cx="2971800" cy="381000"/>
          </a:xfrm>
          <a:prstGeom prst="rect">
            <a:avLst/>
          </a:prstGeom>
          <a:noFill/>
          <a:ln w="9525">
            <a:noFill/>
            <a:miter lim="800000"/>
            <a:headEnd/>
            <a:tailEnd/>
          </a:ln>
        </p:spPr>
        <p:txBody>
          <a:bodyPr>
            <a:spAutoFit/>
          </a:bodyPr>
          <a:lstStyle/>
          <a:p>
            <a:pPr eaLnBrk="1" hangingPunct="1"/>
            <a:r>
              <a:rPr lang="en-US" altLang="en-US">
                <a:latin typeface="Gill Sans MT" pitchFamily="34" charset="0"/>
              </a:rPr>
              <a:t>GEOTHERMAL</a:t>
            </a:r>
          </a:p>
        </p:txBody>
      </p:sp>
      <p:sp>
        <p:nvSpPr>
          <p:cNvPr id="16398" name="TextBox 17"/>
          <p:cNvSpPr txBox="1">
            <a:spLocks noChangeArrowheads="1"/>
          </p:cNvSpPr>
          <p:nvPr/>
        </p:nvSpPr>
        <p:spPr bwMode="auto">
          <a:xfrm>
            <a:off x="4800600" y="6400800"/>
            <a:ext cx="2971800" cy="369888"/>
          </a:xfrm>
          <a:prstGeom prst="rect">
            <a:avLst/>
          </a:prstGeom>
          <a:noFill/>
          <a:ln w="9525">
            <a:noFill/>
            <a:miter lim="800000"/>
            <a:headEnd/>
            <a:tailEnd/>
          </a:ln>
        </p:spPr>
        <p:txBody>
          <a:bodyPr>
            <a:spAutoFit/>
          </a:bodyPr>
          <a:lstStyle/>
          <a:p>
            <a:pPr eaLnBrk="1" hangingPunct="1"/>
            <a:r>
              <a:rPr lang="en-US" altLang="en-US">
                <a:latin typeface="Gill Sans MT" pitchFamily="34" charset="0"/>
              </a:rPr>
              <a:t>TIDAL POWER</a:t>
            </a:r>
          </a:p>
        </p:txBody>
      </p:sp>
      <p:sp>
        <p:nvSpPr>
          <p:cNvPr id="16399" name="TextBox 18"/>
          <p:cNvSpPr txBox="1">
            <a:spLocks noChangeArrowheads="1"/>
          </p:cNvSpPr>
          <p:nvPr/>
        </p:nvSpPr>
        <p:spPr bwMode="auto">
          <a:xfrm>
            <a:off x="3505200" y="6488113"/>
            <a:ext cx="762000" cy="369887"/>
          </a:xfrm>
          <a:prstGeom prst="rect">
            <a:avLst/>
          </a:prstGeom>
          <a:noFill/>
          <a:ln w="9525">
            <a:noFill/>
            <a:miter lim="800000"/>
            <a:headEnd/>
            <a:tailEnd/>
          </a:ln>
        </p:spPr>
        <p:txBody>
          <a:bodyPr>
            <a:spAutoFit/>
          </a:bodyPr>
          <a:lstStyle/>
          <a:p>
            <a:pPr eaLnBrk="1" hangingPunct="1"/>
            <a:r>
              <a:rPr lang="en-US" altLang="en-US">
                <a:latin typeface="Gill Sans MT" pitchFamily="34" charset="0"/>
              </a:rPr>
              <a:t>Fig 2</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Energy Management</a:t>
            </a:r>
            <a:endParaRPr lang="en-US" dirty="0"/>
          </a:p>
        </p:txBody>
      </p:sp>
      <p:sp>
        <p:nvSpPr>
          <p:cNvPr id="3" name="Content Placeholder 2"/>
          <p:cNvSpPr>
            <a:spLocks noGrp="1"/>
          </p:cNvSpPr>
          <p:nvPr>
            <p:ph idx="1"/>
          </p:nvPr>
        </p:nvSpPr>
        <p:spPr/>
        <p:txBody>
          <a:bodyPr/>
          <a:lstStyle/>
          <a:p>
            <a:r>
              <a:rPr lang="en-US" dirty="0" smtClean="0"/>
              <a:t>Reduced profits due to high production cost.</a:t>
            </a:r>
          </a:p>
          <a:p>
            <a:r>
              <a:rPr lang="en-US" dirty="0" smtClean="0"/>
              <a:t>Decline of sales energy-using products.</a:t>
            </a:r>
          </a:p>
          <a:p>
            <a:r>
              <a:rPr lang="en-US" dirty="0" smtClean="0"/>
              <a:t>Loss of competitiveness in energy intensive business.</a:t>
            </a:r>
          </a:p>
          <a:p>
            <a:r>
              <a:rPr lang="en-US" dirty="0" smtClean="0"/>
              <a:t>Disruptions in supply chains as suppliers are unable to meet the cost obligations.</a:t>
            </a:r>
            <a:endParaRPr lang="en-US"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Issues relates with energy management.</a:t>
            </a:r>
            <a:endParaRPr lang="en-US" dirty="0"/>
          </a:p>
        </p:txBody>
      </p:sp>
      <p:sp>
        <p:nvSpPr>
          <p:cNvPr id="3" name="Content Placeholder 2"/>
          <p:cNvSpPr>
            <a:spLocks noGrp="1"/>
          </p:cNvSpPr>
          <p:nvPr>
            <p:ph idx="1"/>
          </p:nvPr>
        </p:nvSpPr>
        <p:spPr/>
        <p:txBody>
          <a:bodyPr/>
          <a:lstStyle/>
          <a:p>
            <a:r>
              <a:rPr lang="en-US" dirty="0" smtClean="0"/>
              <a:t>Nepal has the critical shortage of energy.</a:t>
            </a:r>
          </a:p>
          <a:p>
            <a:r>
              <a:rPr lang="en-US" dirty="0" smtClean="0"/>
              <a:t>Industrial and commercial consumers pay electricity and petroleum product prices that are among highest in the world.</a:t>
            </a:r>
          </a:p>
          <a:p>
            <a:r>
              <a:rPr lang="en-US" dirty="0" smtClean="0"/>
              <a:t> </a:t>
            </a:r>
            <a:r>
              <a:rPr lang="en-US" dirty="0" smtClean="0"/>
              <a:t>System loss occurs mostly due to theft of electricity by unauthorized connections and unpaid bills.</a:t>
            </a:r>
          </a:p>
          <a:p>
            <a:r>
              <a:rPr lang="en-US" dirty="0" smtClean="0"/>
              <a:t>The subsidy policy is based on “bigger the better” and “more the merrier” philosophy.</a:t>
            </a:r>
          </a:p>
          <a:p>
            <a:r>
              <a:rPr lang="en-US" dirty="0" smtClean="0"/>
              <a:t>Government delays on </a:t>
            </a:r>
            <a:r>
              <a:rPr lang="en-US" dirty="0" err="1" smtClean="0"/>
              <a:t>resourses</a:t>
            </a:r>
            <a:r>
              <a:rPr lang="en-US" dirty="0" smtClean="0"/>
              <a:t> mobilization.</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58000"/>
            <a:chOff x="0" y="0"/>
            <a:chExt cx="9144000" cy="6858000"/>
          </a:xfrm>
        </p:grpSpPr>
        <p:sp>
          <p:nvSpPr>
            <p:cNvPr id="5" name="Rectangle 4"/>
            <p:cNvSpPr/>
            <p:nvPr/>
          </p:nvSpPr>
          <p:spPr>
            <a:xfrm>
              <a:off x="0" y="0"/>
              <a:ext cx="9144000" cy="6858000"/>
            </a:xfrm>
            <a:prstGeom prst="rect">
              <a:avLst/>
            </a:prstGeom>
            <a:gradFill flip="none" rotWithShape="1">
              <a:gsLst>
                <a:gs pos="73000">
                  <a:srgbClr val="31849C"/>
                </a:gs>
                <a:gs pos="37000">
                  <a:srgbClr val="4BACC6"/>
                </a:gs>
                <a:gs pos="0">
                  <a:srgbClr val="13343D"/>
                </a:gs>
                <a:gs pos="100000">
                  <a:srgbClr val="4BACC6"/>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Rectangle 2"/>
            <p:cNvSpPr/>
            <p:nvPr/>
          </p:nvSpPr>
          <p:spPr>
            <a:xfrm>
              <a:off x="0" y="0"/>
              <a:ext cx="9144000" cy="6858000"/>
            </a:xfrm>
            <a:prstGeom prst="rect">
              <a:avLst/>
            </a:prstGeom>
            <a:blipFill dpi="0" rotWithShape="1">
              <a:blip r:embed="rId3">
                <a:alphaModFix amt="20000"/>
                <a:grayscl/>
                <a:extLst>
                  <a:ext uri="{BEBA8EAE-BF5A-486C-A8C5-ECC9F3942E4B}">
                    <a14:imgProps xmlns:a14="http://schemas.microsoft.com/office/drawing/2010/main" xmlns="">
                      <a14:imgLayer r:embed="">
                        <a14:imgEffect>
                          <a14:artisticGlowDiffused trans="47000" intensity="9"/>
                        </a14:imgEffect>
                        <a14:imgEffect>
                          <a14:brightnessContrast bright="12000" contrast="44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 name="Rectangle 3"/>
            <p:cNvSpPr/>
            <p:nvPr/>
          </p:nvSpPr>
          <p:spPr>
            <a:xfrm>
              <a:off x="0" y="0"/>
              <a:ext cx="9144000" cy="6858000"/>
            </a:xfrm>
            <a:prstGeom prst="rect">
              <a:avLst/>
            </a:prstGeom>
            <a:blipFill dpi="0" rotWithShape="1">
              <a:blip r:embed="rId4">
                <a:alphaModFix amt="5000"/>
                <a:grayscl/>
                <a:extLst>
                  <a:ext uri="{BEBA8EAE-BF5A-486C-A8C5-ECC9F3942E4B}">
                    <a14:imgProps xmlns:a14="http://schemas.microsoft.com/office/drawing/2010/main" xmlns="">
                      <a14:imgLayer r:embed="">
                        <a14:imgEffect>
                          <a14:artisticPhotocopy/>
                        </a14:imgEffect>
                        <a14:imgEffect>
                          <a14:brightnessContrast bright="-20000" contrast="100000"/>
                        </a14:imgEffect>
                      </a14:imgLayer>
                    </a14:imgProps>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Rectangle 5"/>
            <p:cNvSpPr/>
            <p:nvPr/>
          </p:nvSpPr>
          <p:spPr>
            <a:xfrm>
              <a:off x="0" y="0"/>
              <a:ext cx="9144000" cy="6858000"/>
            </a:xfrm>
            <a:prstGeom prst="rect">
              <a:avLst/>
            </a:prstGeom>
            <a:gradFill flip="none" rotWithShape="1">
              <a:gsLst>
                <a:gs pos="0">
                  <a:srgbClr val="000000">
                    <a:alpha val="0"/>
                  </a:srgbClr>
                </a:gs>
                <a:gs pos="100000">
                  <a:srgbClr val="000000">
                    <a:alpha val="49804"/>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7" name="Title 1"/>
          <p:cNvSpPr txBox="1">
            <a:spLocks/>
          </p:cNvSpPr>
          <p:nvPr/>
        </p:nvSpPr>
        <p:spPr>
          <a:xfrm>
            <a:off x="152400" y="274638"/>
            <a:ext cx="85344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solidFill>
                  <a:schemeClr val="bg1"/>
                </a:solidFill>
                <a:latin typeface="Copperplate Gothic Bold" panose="020E0705020206020404" pitchFamily="34" charset="0"/>
              </a:rPr>
              <a:t>Applications of Technology in Business</a:t>
            </a:r>
            <a:endParaRPr lang="en-US" sz="4000" dirty="0">
              <a:solidFill>
                <a:schemeClr val="bg1"/>
              </a:solidFill>
              <a:latin typeface="Copperplate Gothic Bold" panose="020E0705020206020404" pitchFamily="34" charset="0"/>
            </a:endParaRPr>
          </a:p>
        </p:txBody>
      </p:sp>
      <p:sp>
        <p:nvSpPr>
          <p:cNvPr id="8" name="Content Placeholder 2"/>
          <p:cNvSpPr txBox="1">
            <a:spLocks/>
          </p:cNvSpPr>
          <p:nvPr/>
        </p:nvSpPr>
        <p:spPr>
          <a:xfrm>
            <a:off x="457200" y="1798637"/>
            <a:ext cx="8229600" cy="452596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pPr>
            <a:r>
              <a:rPr lang="en-US" sz="2400" dirty="0">
                <a:solidFill>
                  <a:schemeClr val="bg1"/>
                </a:solidFill>
                <a:latin typeface="Comic Sans MS" panose="030F0702030302020204" pitchFamily="66" charset="0"/>
              </a:rPr>
              <a:t>Communication </a:t>
            </a:r>
          </a:p>
          <a:p>
            <a:pPr algn="just">
              <a:lnSpc>
                <a:spcPct val="150000"/>
              </a:lnSpc>
            </a:pPr>
            <a:r>
              <a:rPr lang="en-US" sz="2400" dirty="0">
                <a:solidFill>
                  <a:schemeClr val="bg1"/>
                </a:solidFill>
                <a:latin typeface="Comic Sans MS" panose="030F0702030302020204" pitchFamily="66" charset="0"/>
              </a:rPr>
              <a:t>E-commerce</a:t>
            </a:r>
          </a:p>
          <a:p>
            <a:pPr algn="just">
              <a:lnSpc>
                <a:spcPct val="150000"/>
              </a:lnSpc>
            </a:pPr>
            <a:r>
              <a:rPr lang="en-US" sz="2400" dirty="0">
                <a:solidFill>
                  <a:schemeClr val="bg1"/>
                </a:solidFill>
                <a:latin typeface="Comic Sans MS" panose="030F0702030302020204" pitchFamily="66" charset="0"/>
              </a:rPr>
              <a:t>Virtual workplace</a:t>
            </a:r>
          </a:p>
          <a:p>
            <a:pPr marL="0" indent="0" algn="just">
              <a:lnSpc>
                <a:spcPct val="150000"/>
              </a:lnSpc>
              <a:buNone/>
            </a:pPr>
            <a:endParaRPr lang="en-GB" sz="2400" dirty="0">
              <a:solidFill>
                <a:schemeClr val="bg1"/>
              </a:solidFill>
              <a:latin typeface="Comic Sans MS" panose="030F0702030302020204" pitchFamily="66" charset="0"/>
            </a:endParaRPr>
          </a:p>
        </p:txBody>
      </p:sp>
      <p:sp>
        <p:nvSpPr>
          <p:cNvPr id="9" name="Slide Number Placeholder 8"/>
          <p:cNvSpPr>
            <a:spLocks noGrp="1"/>
          </p:cNvSpPr>
          <p:nvPr>
            <p:ph type="sldNum" sz="quarter" idx="12"/>
          </p:nvPr>
        </p:nvSpPr>
        <p:spPr/>
        <p:txBody>
          <a:bodyPr/>
          <a:lstStyle/>
          <a:p>
            <a:fld id="{A6142AF0-B273-4D2F-A001-70B2A7EDFE8C}" type="slidenum">
              <a:rPr lang="en-US" smtClean="0"/>
              <a:pPr/>
              <a:t>7</a:t>
            </a:fld>
            <a:endParaRPr lang="en-US"/>
          </a:p>
        </p:txBody>
      </p:sp>
    </p:spTree>
    <p:extLst>
      <p:ext uri="{BB962C8B-B14F-4D97-AF65-F5344CB8AC3E}">
        <p14:creationId xmlns:p14="http://schemas.microsoft.com/office/powerpoint/2010/main" xmlns="" val="394493676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Issues relates with energy </a:t>
            </a:r>
            <a:r>
              <a:rPr lang="en-US" dirty="0" smtClean="0"/>
              <a:t>management. Cont…</a:t>
            </a:r>
            <a:endParaRPr lang="en-US" dirty="0"/>
          </a:p>
        </p:txBody>
      </p:sp>
      <p:sp>
        <p:nvSpPr>
          <p:cNvPr id="3" name="Content Placeholder 2"/>
          <p:cNvSpPr>
            <a:spLocks noGrp="1"/>
          </p:cNvSpPr>
          <p:nvPr>
            <p:ph idx="1"/>
          </p:nvPr>
        </p:nvSpPr>
        <p:spPr/>
        <p:txBody>
          <a:bodyPr/>
          <a:lstStyle/>
          <a:p>
            <a:r>
              <a:rPr lang="en-US" dirty="0" smtClean="0"/>
              <a:t>Political interference and corruption in private investment and in bureaucracy have more aggravated problem.</a:t>
            </a:r>
          </a:p>
          <a:p>
            <a:r>
              <a:rPr lang="en-US" dirty="0" smtClean="0"/>
              <a:t>Since many project were selected on the political injustice, it failed to implement its holistic approach leaving the micro hydro projects vulnerable.</a:t>
            </a:r>
          </a:p>
          <a:p>
            <a:r>
              <a:rPr lang="en-US" dirty="0" smtClean="0"/>
              <a:t>The other issues of energy supply is its mismanagement. NEA has one of the lowest self-finance ratio and net returns on investment.</a:t>
            </a:r>
            <a:endParaRPr 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endParaRPr lang="en-US" dirty="0"/>
          </a:p>
        </p:txBody>
      </p:sp>
      <p:pic>
        <p:nvPicPr>
          <p:cNvPr id="1027" name="Picture 3" descr="C:\Users\Dell\AppData\Local\Microsoft\Windows\INetCache\IE\RU0HJ1QX\thankyou[1].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819399" y="2895600"/>
            <a:ext cx="3599695" cy="189281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7864268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58000"/>
            <a:chOff x="0" y="0"/>
            <a:chExt cx="9144000" cy="6858000"/>
          </a:xfrm>
        </p:grpSpPr>
        <p:sp>
          <p:nvSpPr>
            <p:cNvPr id="5" name="Rectangle 4"/>
            <p:cNvSpPr/>
            <p:nvPr/>
          </p:nvSpPr>
          <p:spPr>
            <a:xfrm>
              <a:off x="0" y="0"/>
              <a:ext cx="9144000" cy="6858000"/>
            </a:xfrm>
            <a:prstGeom prst="rect">
              <a:avLst/>
            </a:prstGeom>
            <a:gradFill flip="none" rotWithShape="1">
              <a:gsLst>
                <a:gs pos="73000">
                  <a:srgbClr val="31849C"/>
                </a:gs>
                <a:gs pos="37000">
                  <a:srgbClr val="4BACC6"/>
                </a:gs>
                <a:gs pos="0">
                  <a:srgbClr val="13343D"/>
                </a:gs>
                <a:gs pos="100000">
                  <a:srgbClr val="4BACC6"/>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Rectangle 2"/>
            <p:cNvSpPr/>
            <p:nvPr/>
          </p:nvSpPr>
          <p:spPr>
            <a:xfrm>
              <a:off x="0" y="0"/>
              <a:ext cx="9144000" cy="6858000"/>
            </a:xfrm>
            <a:prstGeom prst="rect">
              <a:avLst/>
            </a:prstGeom>
            <a:blipFill dpi="0" rotWithShape="1">
              <a:blip r:embed="rId3">
                <a:alphaModFix amt="20000"/>
                <a:grayscl/>
                <a:extLst>
                  <a:ext uri="{BEBA8EAE-BF5A-486C-A8C5-ECC9F3942E4B}">
                    <a14:imgProps xmlns:a14="http://schemas.microsoft.com/office/drawing/2010/main" xmlns="">
                      <a14:imgLayer r:embed="">
                        <a14:imgEffect>
                          <a14:artisticGlowDiffused trans="47000" intensity="9"/>
                        </a14:imgEffect>
                        <a14:imgEffect>
                          <a14:brightnessContrast bright="12000" contrast="44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 name="Rectangle 3"/>
            <p:cNvSpPr/>
            <p:nvPr/>
          </p:nvSpPr>
          <p:spPr>
            <a:xfrm>
              <a:off x="0" y="0"/>
              <a:ext cx="9144000" cy="6858000"/>
            </a:xfrm>
            <a:prstGeom prst="rect">
              <a:avLst/>
            </a:prstGeom>
            <a:blipFill dpi="0" rotWithShape="1">
              <a:blip r:embed="rId4">
                <a:alphaModFix amt="5000"/>
                <a:grayscl/>
                <a:extLst>
                  <a:ext uri="{BEBA8EAE-BF5A-486C-A8C5-ECC9F3942E4B}">
                    <a14:imgProps xmlns:a14="http://schemas.microsoft.com/office/drawing/2010/main" xmlns="">
                      <a14:imgLayer r:embed="">
                        <a14:imgEffect>
                          <a14:artisticPhotocopy/>
                        </a14:imgEffect>
                        <a14:imgEffect>
                          <a14:brightnessContrast bright="-20000" contrast="100000"/>
                        </a14:imgEffect>
                      </a14:imgLayer>
                    </a14:imgProps>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Rectangle 5"/>
            <p:cNvSpPr/>
            <p:nvPr/>
          </p:nvSpPr>
          <p:spPr>
            <a:xfrm>
              <a:off x="0" y="0"/>
              <a:ext cx="9144000" cy="6858000"/>
            </a:xfrm>
            <a:prstGeom prst="rect">
              <a:avLst/>
            </a:prstGeom>
            <a:gradFill flip="none" rotWithShape="1">
              <a:gsLst>
                <a:gs pos="0">
                  <a:srgbClr val="000000">
                    <a:alpha val="0"/>
                  </a:srgbClr>
                </a:gs>
                <a:gs pos="100000">
                  <a:srgbClr val="000000">
                    <a:alpha val="49804"/>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7" name="Title 1"/>
          <p:cNvSpPr txBox="1">
            <a:spLocks/>
          </p:cNvSpPr>
          <p:nvPr/>
        </p:nvSpPr>
        <p:spPr>
          <a:xfrm>
            <a:off x="152400" y="274638"/>
            <a:ext cx="85344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solidFill>
                  <a:schemeClr val="bg1"/>
                </a:solidFill>
                <a:latin typeface="Copperplate Gothic Bold" panose="020E0705020206020404" pitchFamily="34" charset="0"/>
              </a:rPr>
              <a:t>Communication</a:t>
            </a:r>
            <a:endParaRPr lang="en-US" sz="4000" dirty="0">
              <a:solidFill>
                <a:schemeClr val="bg1"/>
              </a:solidFill>
              <a:latin typeface="Copperplate Gothic Bold" panose="020E0705020206020404" pitchFamily="34" charset="0"/>
            </a:endParaRPr>
          </a:p>
        </p:txBody>
      </p:sp>
      <p:sp>
        <p:nvSpPr>
          <p:cNvPr id="8" name="Content Placeholder 2"/>
          <p:cNvSpPr txBox="1">
            <a:spLocks/>
          </p:cNvSpPr>
          <p:nvPr/>
        </p:nvSpPr>
        <p:spPr>
          <a:xfrm>
            <a:off x="457200" y="1143000"/>
            <a:ext cx="8229600" cy="452596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pPr>
            <a:r>
              <a:rPr lang="en-US" sz="2400" dirty="0">
                <a:solidFill>
                  <a:schemeClr val="bg1"/>
                </a:solidFill>
                <a:latin typeface="Comic Sans MS" panose="030F0702030302020204" pitchFamily="66" charset="0"/>
              </a:rPr>
              <a:t>Communication is essential to successful business operations, and the technology of the twenty-first century has become completely integrated in business interaction. </a:t>
            </a:r>
          </a:p>
          <a:p>
            <a:pPr algn="just">
              <a:lnSpc>
                <a:spcPct val="150000"/>
              </a:lnSpc>
            </a:pPr>
            <a:r>
              <a:rPr lang="en-US" sz="2400" dirty="0">
                <a:solidFill>
                  <a:schemeClr val="bg1"/>
                </a:solidFill>
                <a:latin typeface="Comic Sans MS" panose="030F0702030302020204" pitchFamily="66" charset="0"/>
              </a:rPr>
              <a:t>Company networks are faster, the Internet has become a powerful force, and wireless communications have transformed the way business is performed. </a:t>
            </a:r>
          </a:p>
          <a:p>
            <a:pPr algn="just">
              <a:lnSpc>
                <a:spcPct val="150000"/>
              </a:lnSpc>
            </a:pPr>
            <a:r>
              <a:rPr lang="en-US" sz="2400" dirty="0">
                <a:solidFill>
                  <a:schemeClr val="bg1"/>
                </a:solidFill>
                <a:latin typeface="Comic Sans MS" panose="030F0702030302020204" pitchFamily="66" charset="0"/>
              </a:rPr>
              <a:t>Examples are e-mail, video conferencing, cell phones, etc.</a:t>
            </a:r>
          </a:p>
          <a:p>
            <a:pPr algn="just">
              <a:lnSpc>
                <a:spcPct val="150000"/>
              </a:lnSpc>
            </a:pPr>
            <a:r>
              <a:rPr lang="en-US" sz="2400" dirty="0" smtClean="0">
                <a:solidFill>
                  <a:schemeClr val="bg1"/>
                </a:solidFill>
                <a:latin typeface="Comic Sans MS" panose="030F0702030302020204" pitchFamily="66" charset="0"/>
              </a:rPr>
              <a:t> </a:t>
            </a:r>
          </a:p>
          <a:p>
            <a:pPr marL="0" indent="0" algn="just">
              <a:lnSpc>
                <a:spcPct val="150000"/>
              </a:lnSpc>
              <a:buNone/>
            </a:pPr>
            <a:endParaRPr lang="en-GB" sz="2400" dirty="0">
              <a:solidFill>
                <a:schemeClr val="bg1"/>
              </a:solidFill>
              <a:latin typeface="Comic Sans MS" panose="030F0702030302020204" pitchFamily="66" charset="0"/>
            </a:endParaRPr>
          </a:p>
        </p:txBody>
      </p:sp>
      <p:sp>
        <p:nvSpPr>
          <p:cNvPr id="9" name="Slide Number Placeholder 8"/>
          <p:cNvSpPr>
            <a:spLocks noGrp="1"/>
          </p:cNvSpPr>
          <p:nvPr>
            <p:ph type="sldNum" sz="quarter" idx="12"/>
          </p:nvPr>
        </p:nvSpPr>
        <p:spPr/>
        <p:txBody>
          <a:bodyPr/>
          <a:lstStyle/>
          <a:p>
            <a:fld id="{A6142AF0-B273-4D2F-A001-70B2A7EDFE8C}" type="slidenum">
              <a:rPr lang="en-US" smtClean="0"/>
              <a:pPr/>
              <a:t>8</a:t>
            </a:fld>
            <a:endParaRPr lang="en-US"/>
          </a:p>
        </p:txBody>
      </p:sp>
    </p:spTree>
    <p:extLst>
      <p:ext uri="{BB962C8B-B14F-4D97-AF65-F5344CB8AC3E}">
        <p14:creationId xmlns:p14="http://schemas.microsoft.com/office/powerpoint/2010/main" xmlns="" val="49367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58000"/>
            <a:chOff x="0" y="0"/>
            <a:chExt cx="9144000" cy="6858000"/>
          </a:xfrm>
        </p:grpSpPr>
        <p:sp>
          <p:nvSpPr>
            <p:cNvPr id="5" name="Rectangle 4"/>
            <p:cNvSpPr/>
            <p:nvPr/>
          </p:nvSpPr>
          <p:spPr>
            <a:xfrm>
              <a:off x="0" y="0"/>
              <a:ext cx="9144000" cy="6858000"/>
            </a:xfrm>
            <a:prstGeom prst="rect">
              <a:avLst/>
            </a:prstGeom>
            <a:gradFill flip="none" rotWithShape="1">
              <a:gsLst>
                <a:gs pos="73000">
                  <a:srgbClr val="31849C"/>
                </a:gs>
                <a:gs pos="37000">
                  <a:srgbClr val="4BACC6"/>
                </a:gs>
                <a:gs pos="0">
                  <a:srgbClr val="13343D"/>
                </a:gs>
                <a:gs pos="100000">
                  <a:srgbClr val="4BACC6"/>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Rectangle 2"/>
            <p:cNvSpPr/>
            <p:nvPr/>
          </p:nvSpPr>
          <p:spPr>
            <a:xfrm>
              <a:off x="0" y="0"/>
              <a:ext cx="9144000" cy="6858000"/>
            </a:xfrm>
            <a:prstGeom prst="rect">
              <a:avLst/>
            </a:prstGeom>
            <a:blipFill dpi="0" rotWithShape="1">
              <a:blip r:embed="rId3">
                <a:alphaModFix amt="20000"/>
                <a:grayscl/>
                <a:extLst>
                  <a:ext uri="{BEBA8EAE-BF5A-486C-A8C5-ECC9F3942E4B}">
                    <a14:imgProps xmlns:a14="http://schemas.microsoft.com/office/drawing/2010/main" xmlns="">
                      <a14:imgLayer r:embed="">
                        <a14:imgEffect>
                          <a14:artisticGlowDiffused trans="47000" intensity="9"/>
                        </a14:imgEffect>
                        <a14:imgEffect>
                          <a14:brightnessContrast bright="12000" contrast="44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 name="Rectangle 3"/>
            <p:cNvSpPr/>
            <p:nvPr/>
          </p:nvSpPr>
          <p:spPr>
            <a:xfrm>
              <a:off x="0" y="0"/>
              <a:ext cx="9144000" cy="6858000"/>
            </a:xfrm>
            <a:prstGeom prst="rect">
              <a:avLst/>
            </a:prstGeom>
            <a:blipFill dpi="0" rotWithShape="1">
              <a:blip r:embed="rId4">
                <a:alphaModFix amt="5000"/>
                <a:grayscl/>
                <a:extLst>
                  <a:ext uri="{BEBA8EAE-BF5A-486C-A8C5-ECC9F3942E4B}">
                    <a14:imgProps xmlns:a14="http://schemas.microsoft.com/office/drawing/2010/main" xmlns="">
                      <a14:imgLayer r:embed="">
                        <a14:imgEffect>
                          <a14:artisticPhotocopy/>
                        </a14:imgEffect>
                        <a14:imgEffect>
                          <a14:brightnessContrast bright="-20000" contrast="100000"/>
                        </a14:imgEffect>
                      </a14:imgLayer>
                    </a14:imgProps>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Rectangle 5"/>
            <p:cNvSpPr/>
            <p:nvPr/>
          </p:nvSpPr>
          <p:spPr>
            <a:xfrm>
              <a:off x="0" y="0"/>
              <a:ext cx="9144000" cy="6858000"/>
            </a:xfrm>
            <a:prstGeom prst="rect">
              <a:avLst/>
            </a:prstGeom>
            <a:gradFill flip="none" rotWithShape="1">
              <a:gsLst>
                <a:gs pos="0">
                  <a:srgbClr val="000000">
                    <a:alpha val="0"/>
                  </a:srgbClr>
                </a:gs>
                <a:gs pos="100000">
                  <a:srgbClr val="000000">
                    <a:alpha val="49804"/>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7" name="Title 1"/>
          <p:cNvSpPr txBox="1">
            <a:spLocks/>
          </p:cNvSpPr>
          <p:nvPr/>
        </p:nvSpPr>
        <p:spPr>
          <a:xfrm>
            <a:off x="152400" y="274638"/>
            <a:ext cx="85344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solidFill>
                  <a:schemeClr val="bg1"/>
                </a:solidFill>
                <a:latin typeface="Copperplate Gothic Bold" panose="020E0705020206020404" pitchFamily="34" charset="0"/>
              </a:rPr>
              <a:t>E-commerce</a:t>
            </a:r>
            <a:endParaRPr lang="en-US" sz="4000" dirty="0">
              <a:solidFill>
                <a:schemeClr val="bg1"/>
              </a:solidFill>
              <a:latin typeface="Copperplate Gothic Bold" panose="020E0705020206020404" pitchFamily="34" charset="0"/>
            </a:endParaRPr>
          </a:p>
        </p:txBody>
      </p:sp>
      <p:sp>
        <p:nvSpPr>
          <p:cNvPr id="8" name="Content Placeholder 2"/>
          <p:cNvSpPr txBox="1">
            <a:spLocks/>
          </p:cNvSpPr>
          <p:nvPr/>
        </p:nvSpPr>
        <p:spPr>
          <a:xfrm>
            <a:off x="457200" y="1143000"/>
            <a:ext cx="8229600" cy="452596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pPr>
            <a:r>
              <a:rPr lang="en-US" sz="2400" dirty="0">
                <a:solidFill>
                  <a:schemeClr val="bg1"/>
                </a:solidFill>
                <a:latin typeface="Comic Sans MS" panose="030F0702030302020204" pitchFamily="66" charset="0"/>
              </a:rPr>
              <a:t>E-commerce (electronic commerce or EC) is the buying and selling of goods and services, or the transmitting of funds or data, over an electronic network, primarily the internet. </a:t>
            </a:r>
          </a:p>
          <a:p>
            <a:pPr algn="just">
              <a:lnSpc>
                <a:spcPct val="150000"/>
              </a:lnSpc>
            </a:pPr>
            <a:r>
              <a:rPr lang="en-US" sz="2400" dirty="0">
                <a:solidFill>
                  <a:schemeClr val="bg1"/>
                </a:solidFill>
                <a:latin typeface="Comic Sans MS" panose="030F0702030302020204" pitchFamily="66" charset="0"/>
              </a:rPr>
              <a:t>It operates at four levels:</a:t>
            </a:r>
          </a:p>
          <a:p>
            <a:pPr marL="0" indent="0" algn="just">
              <a:lnSpc>
                <a:spcPct val="150000"/>
              </a:lnSpc>
              <a:buNone/>
            </a:pPr>
            <a:r>
              <a:rPr lang="en-US" sz="2400" dirty="0" smtClean="0">
                <a:solidFill>
                  <a:schemeClr val="bg1"/>
                </a:solidFill>
                <a:latin typeface="Comic Sans MS" panose="030F0702030302020204" pitchFamily="66" charset="0"/>
              </a:rPr>
              <a:t>	 </a:t>
            </a:r>
            <a:r>
              <a:rPr lang="en-US" sz="2400" dirty="0" smtClean="0">
                <a:solidFill>
                  <a:schemeClr val="bg1">
                    <a:lumMod val="95000"/>
                  </a:schemeClr>
                </a:solidFill>
                <a:latin typeface="Comic Sans MS" panose="030F0702030302020204" pitchFamily="66" charset="0"/>
              </a:rPr>
              <a:t>- Business </a:t>
            </a:r>
            <a:r>
              <a:rPr lang="en-US" sz="2400" dirty="0">
                <a:solidFill>
                  <a:schemeClr val="bg1">
                    <a:lumMod val="95000"/>
                  </a:schemeClr>
                </a:solidFill>
                <a:latin typeface="Comic Sans MS" panose="030F0702030302020204" pitchFamily="66" charset="0"/>
              </a:rPr>
              <a:t>to Business</a:t>
            </a:r>
          </a:p>
          <a:p>
            <a:pPr marL="0" indent="0" algn="just">
              <a:lnSpc>
                <a:spcPct val="150000"/>
              </a:lnSpc>
              <a:buNone/>
            </a:pPr>
            <a:r>
              <a:rPr lang="en-US" sz="2400" dirty="0" smtClean="0">
                <a:solidFill>
                  <a:schemeClr val="bg1">
                    <a:lumMod val="95000"/>
                  </a:schemeClr>
                </a:solidFill>
                <a:latin typeface="Comic Sans MS" panose="030F0702030302020204" pitchFamily="66" charset="0"/>
              </a:rPr>
              <a:t>	 - Business </a:t>
            </a:r>
            <a:r>
              <a:rPr lang="en-US" sz="2400" dirty="0">
                <a:solidFill>
                  <a:schemeClr val="bg1">
                    <a:lumMod val="95000"/>
                  </a:schemeClr>
                </a:solidFill>
                <a:latin typeface="Comic Sans MS" panose="030F0702030302020204" pitchFamily="66" charset="0"/>
              </a:rPr>
              <a:t>to customer</a:t>
            </a:r>
          </a:p>
          <a:p>
            <a:pPr marL="0" indent="0" algn="just">
              <a:lnSpc>
                <a:spcPct val="150000"/>
              </a:lnSpc>
              <a:buNone/>
            </a:pPr>
            <a:r>
              <a:rPr lang="en-US" sz="2400" dirty="0" smtClean="0">
                <a:solidFill>
                  <a:schemeClr val="bg1">
                    <a:lumMod val="95000"/>
                  </a:schemeClr>
                </a:solidFill>
                <a:latin typeface="Comic Sans MS" panose="030F0702030302020204" pitchFamily="66" charset="0"/>
              </a:rPr>
              <a:t>	 - Customer </a:t>
            </a:r>
            <a:r>
              <a:rPr lang="en-US" sz="2400" dirty="0">
                <a:solidFill>
                  <a:schemeClr val="bg1">
                    <a:lumMod val="95000"/>
                  </a:schemeClr>
                </a:solidFill>
                <a:latin typeface="Comic Sans MS" panose="030F0702030302020204" pitchFamily="66" charset="0"/>
              </a:rPr>
              <a:t>to Customer</a:t>
            </a:r>
          </a:p>
          <a:p>
            <a:pPr marL="0" indent="0" algn="just">
              <a:lnSpc>
                <a:spcPct val="150000"/>
              </a:lnSpc>
              <a:buNone/>
            </a:pPr>
            <a:r>
              <a:rPr lang="en-US" sz="2400" dirty="0" smtClean="0">
                <a:solidFill>
                  <a:schemeClr val="bg1">
                    <a:lumMod val="95000"/>
                  </a:schemeClr>
                </a:solidFill>
                <a:latin typeface="Comic Sans MS" panose="030F0702030302020204" pitchFamily="66" charset="0"/>
              </a:rPr>
              <a:t>	 - Customer </a:t>
            </a:r>
            <a:r>
              <a:rPr lang="en-US" sz="2400" dirty="0">
                <a:solidFill>
                  <a:schemeClr val="bg1">
                    <a:lumMod val="95000"/>
                  </a:schemeClr>
                </a:solidFill>
                <a:latin typeface="Comic Sans MS" panose="030F0702030302020204" pitchFamily="66" charset="0"/>
              </a:rPr>
              <a:t>to Business</a:t>
            </a:r>
          </a:p>
          <a:p>
            <a:pPr marL="0" indent="0" algn="just">
              <a:lnSpc>
                <a:spcPct val="150000"/>
              </a:lnSpc>
              <a:buNone/>
            </a:pPr>
            <a:r>
              <a:rPr lang="en-US" sz="2400" dirty="0" smtClean="0">
                <a:solidFill>
                  <a:schemeClr val="bg1"/>
                </a:solidFill>
                <a:latin typeface="Comic Sans MS" panose="030F0702030302020204" pitchFamily="66" charset="0"/>
              </a:rPr>
              <a:t> </a:t>
            </a:r>
          </a:p>
          <a:p>
            <a:pPr marL="0" indent="0" algn="just">
              <a:lnSpc>
                <a:spcPct val="150000"/>
              </a:lnSpc>
              <a:buNone/>
            </a:pPr>
            <a:endParaRPr lang="en-GB" sz="2400" dirty="0">
              <a:solidFill>
                <a:schemeClr val="bg1"/>
              </a:solidFill>
              <a:latin typeface="Comic Sans MS" panose="030F0702030302020204" pitchFamily="66" charset="0"/>
            </a:endParaRPr>
          </a:p>
        </p:txBody>
      </p:sp>
      <p:sp>
        <p:nvSpPr>
          <p:cNvPr id="9" name="Slide Number Placeholder 8"/>
          <p:cNvSpPr>
            <a:spLocks noGrp="1"/>
          </p:cNvSpPr>
          <p:nvPr>
            <p:ph type="sldNum" sz="quarter" idx="12"/>
          </p:nvPr>
        </p:nvSpPr>
        <p:spPr/>
        <p:txBody>
          <a:bodyPr/>
          <a:lstStyle/>
          <a:p>
            <a:fld id="{A6142AF0-B273-4D2F-A001-70B2A7EDFE8C}" type="slidenum">
              <a:rPr lang="en-US" smtClean="0"/>
              <a:pPr/>
              <a:t>9</a:t>
            </a:fld>
            <a:endParaRPr lang="en-US"/>
          </a:p>
        </p:txBody>
      </p:sp>
    </p:spTree>
    <p:extLst>
      <p:ext uri="{BB962C8B-B14F-4D97-AF65-F5344CB8AC3E}">
        <p14:creationId xmlns:p14="http://schemas.microsoft.com/office/powerpoint/2010/main" xmlns="" val="290956287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80</TotalTime>
  <Words>4903</Words>
  <Application>Microsoft Office PowerPoint</Application>
  <PresentationFormat>On-screen Show (4:3)</PresentationFormat>
  <Paragraphs>481</Paragraphs>
  <Slides>71</Slides>
  <Notes>16</Notes>
  <HiddenSlides>0</HiddenSlides>
  <MMClips>0</MMClips>
  <ScaleCrop>false</ScaleCrop>
  <HeadingPairs>
    <vt:vector size="4" baseType="variant">
      <vt:variant>
        <vt:lpstr>Theme</vt:lpstr>
      </vt:variant>
      <vt:variant>
        <vt:i4>1</vt:i4>
      </vt:variant>
      <vt:variant>
        <vt:lpstr>Slide Titles</vt:lpstr>
      </vt:variant>
      <vt:variant>
        <vt:i4>71</vt:i4>
      </vt:variant>
    </vt:vector>
  </HeadingPairs>
  <TitlesOfParts>
    <vt:vector size="72" baseType="lpstr">
      <vt:lpstr>Flow</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Current Status of Technology in Nepal</vt:lpstr>
      <vt:lpstr>Current Status of Technology in Nepal</vt:lpstr>
      <vt:lpstr>Slide 18</vt:lpstr>
      <vt:lpstr>Slide 19</vt:lpstr>
      <vt:lpstr>Slide 20</vt:lpstr>
      <vt:lpstr>Slide 21</vt:lpstr>
      <vt:lpstr>Slide 22</vt:lpstr>
      <vt:lpstr>Slide 23</vt:lpstr>
      <vt:lpstr>Slide 24</vt:lpstr>
      <vt:lpstr>Slide 25</vt:lpstr>
      <vt:lpstr>Live Feeds</vt:lpstr>
      <vt:lpstr>Slide 27</vt:lpstr>
      <vt:lpstr>    Technology Transfer Issue</vt:lpstr>
      <vt:lpstr>Concept of Technology Transfer</vt:lpstr>
      <vt:lpstr>Organizations involved in technology transfer and development</vt:lpstr>
      <vt:lpstr>Slide 31</vt:lpstr>
      <vt:lpstr>Slide 32</vt:lpstr>
      <vt:lpstr>Slide 33</vt:lpstr>
      <vt:lpstr>Slide 34</vt:lpstr>
      <vt:lpstr>Slide 35</vt:lpstr>
      <vt:lpstr>Problems and issues of technology transfer in Nepalese small and medium enterprises </vt:lpstr>
      <vt:lpstr>Slide 37</vt:lpstr>
      <vt:lpstr>Slide 38</vt:lpstr>
      <vt:lpstr>Conclusion</vt:lpstr>
      <vt:lpstr>IT Policy in Nepal</vt:lpstr>
      <vt:lpstr>INTRODUCTION</vt:lpstr>
      <vt:lpstr>OBJECTIVES</vt:lpstr>
      <vt:lpstr>Strategies</vt:lpstr>
      <vt:lpstr>IT Policy in Nepal</vt:lpstr>
      <vt:lpstr>Cont.</vt:lpstr>
      <vt:lpstr>Cont.</vt:lpstr>
      <vt:lpstr>NATURAL ENVIRONMENTAL ISSUES</vt:lpstr>
      <vt:lpstr>Natural Environmental Issues</vt:lpstr>
      <vt:lpstr>Slide 49</vt:lpstr>
      <vt:lpstr>Slide 50</vt:lpstr>
      <vt:lpstr>Slide 51</vt:lpstr>
      <vt:lpstr>Slide 52</vt:lpstr>
      <vt:lpstr>Energy Situation in Nepal</vt:lpstr>
      <vt:lpstr>Introduction</vt:lpstr>
      <vt:lpstr>Source of energy and their consumption status of last two years</vt:lpstr>
      <vt:lpstr>Electricity</vt:lpstr>
      <vt:lpstr>Electricity situation in Nepal</vt:lpstr>
      <vt:lpstr>Petroleum Products</vt:lpstr>
      <vt:lpstr>Consumption Details of Some major Petroleum Products</vt:lpstr>
      <vt:lpstr>Environment and Energy Management issues in Nepal </vt:lpstr>
      <vt:lpstr>Introduction</vt:lpstr>
      <vt:lpstr>Slide 62</vt:lpstr>
      <vt:lpstr>Slide 63</vt:lpstr>
      <vt:lpstr>Sustainable utilization of resources</vt:lpstr>
      <vt:lpstr>Forms of renewable energy resources</vt:lpstr>
      <vt:lpstr>Slide 66</vt:lpstr>
      <vt:lpstr>Slide 67</vt:lpstr>
      <vt:lpstr>Energy Management</vt:lpstr>
      <vt:lpstr>Issues relates with energy management.</vt:lpstr>
      <vt:lpstr>Issues relates with energy management. Cont…</vt:lpstr>
      <vt:lpstr>Slide 71</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SantoshPB</dc:creator>
  <cp:lastModifiedBy>SantoshPB</cp:lastModifiedBy>
  <cp:revision>21</cp:revision>
  <dcterms:created xsi:type="dcterms:W3CDTF">2006-08-16T00:00:00Z</dcterms:created>
  <dcterms:modified xsi:type="dcterms:W3CDTF">2016-07-26T16:36:03Z</dcterms:modified>
</cp:coreProperties>
</file>